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12"/>
  </p:notesMasterIdLst>
  <p:handoutMasterIdLst>
    <p:handoutMasterId r:id="rId13"/>
  </p:handoutMasterIdLst>
  <p:sldIdLst>
    <p:sldId id="315" r:id="rId2"/>
    <p:sldId id="343" r:id="rId3"/>
    <p:sldId id="259" r:id="rId4"/>
    <p:sldId id="344" r:id="rId5"/>
    <p:sldId id="295" r:id="rId6"/>
    <p:sldId id="322" r:id="rId7"/>
    <p:sldId id="348" r:id="rId8"/>
    <p:sldId id="324" r:id="rId9"/>
    <p:sldId id="264" r:id="rId10"/>
    <p:sldId id="342" r:id="rId1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80" autoAdjust="0"/>
  </p:normalViewPr>
  <p:slideViewPr>
    <p:cSldViewPr>
      <p:cViewPr>
        <p:scale>
          <a:sx n="66" d="100"/>
          <a:sy n="66" d="100"/>
        </p:scale>
        <p:origin x="-2934" y="-954"/>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notesViewPr>
    <p:cSldViewPr>
      <p:cViewPr varScale="1">
        <p:scale>
          <a:sx n="52" d="100"/>
          <a:sy n="52" d="100"/>
        </p:scale>
        <p:origin x="-2634"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F104D5A-3B62-43F4-AE74-AE9286B46C9A}" type="datetimeFigureOut">
              <a:rPr lang="el-GR" smtClean="0"/>
              <a:pPr/>
              <a:t>17/9/2014</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DAAC76-3EFC-4578-9861-BF647F11AED9}" type="slidenum">
              <a:rPr lang="el-GR" smtClean="0"/>
              <a:pPr/>
              <a:t>‹#›</a:t>
            </a:fld>
            <a:endParaRPr lang="el-GR"/>
          </a:p>
        </p:txBody>
      </p:sp>
    </p:spTree>
    <p:extLst>
      <p:ext uri="{BB962C8B-B14F-4D97-AF65-F5344CB8AC3E}">
        <p14:creationId xmlns:p14="http://schemas.microsoft.com/office/powerpoint/2010/main" val="1369236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1550B1-3699-475D-A771-7C6B4D3B69C5}" type="datetimeFigureOut">
              <a:rPr lang="el-GR" smtClean="0"/>
              <a:pPr/>
              <a:t>17/9/2014</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DD18BC-BF04-4023-A236-5E76ED004F76}" type="slidenum">
              <a:rPr lang="el-GR" smtClean="0"/>
              <a:pPr/>
              <a:t>‹#›</a:t>
            </a:fld>
            <a:endParaRPr lang="el-GR"/>
          </a:p>
        </p:txBody>
      </p:sp>
    </p:spTree>
    <p:extLst>
      <p:ext uri="{BB962C8B-B14F-4D97-AF65-F5344CB8AC3E}">
        <p14:creationId xmlns:p14="http://schemas.microsoft.com/office/powerpoint/2010/main" val="964373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07DD18BC-BF04-4023-A236-5E76ED004F76}" type="slidenum">
              <a:rPr lang="el-GR" smtClean="0"/>
              <a:pPr/>
              <a:t>1</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1992:</a:t>
            </a:r>
            <a:r>
              <a:rPr lang="el-GR" baseline="0" dirty="0" smtClean="0"/>
              <a:t> </a:t>
            </a:r>
            <a:r>
              <a:rPr lang="en-GB" baseline="0" dirty="0" smtClean="0"/>
              <a:t>Agenda 21,  </a:t>
            </a:r>
            <a:r>
              <a:rPr lang="el-GR" baseline="0" dirty="0" smtClean="0"/>
              <a:t>ΣΥΝΕΔΡΙΟ ΟΗΕ, ΘΕΜΑ ΓΙΑ ΤΗΝ ΑΠΟΦΥΓΗ ΜΕΤΑΦΟΡΑΣ ΟΡΓΑΝΙΣΜΩΝ</a:t>
            </a:r>
          </a:p>
          <a:p>
            <a:r>
              <a:rPr lang="el-GR" baseline="0" dirty="0" smtClean="0"/>
              <a:t>1999 </a:t>
            </a:r>
            <a:r>
              <a:rPr lang="en-GB" baseline="0" dirty="0" smtClean="0"/>
              <a:t>MARTOB: </a:t>
            </a:r>
            <a:r>
              <a:rPr lang="el-GR" baseline="0" dirty="0" smtClean="0"/>
              <a:t>ΣΥΜΜΕΤΟΧΗ ΕΤΑΙΡΙΩΝ ΚΑΙ ΙΝΣΤΙΤΟΥΤΩΝ. ΕΊΝΑΙ ΕΦΙΚΤΗ ΜΙΑ ΤΕΧΝΟΛΟΓΙΑ?</a:t>
            </a:r>
          </a:p>
          <a:p>
            <a:endParaRPr lang="el-GR" dirty="0"/>
          </a:p>
        </p:txBody>
      </p:sp>
      <p:sp>
        <p:nvSpPr>
          <p:cNvPr id="4" name="Slide Number Placeholder 3"/>
          <p:cNvSpPr>
            <a:spLocks noGrp="1"/>
          </p:cNvSpPr>
          <p:nvPr>
            <p:ph type="sldNum" sz="quarter" idx="10"/>
          </p:nvPr>
        </p:nvSpPr>
        <p:spPr/>
        <p:txBody>
          <a:bodyPr/>
          <a:lstStyle/>
          <a:p>
            <a:fld id="{07DD18BC-BF04-4023-A236-5E76ED004F76}" type="slidenum">
              <a:rPr lang="el-GR" smtClean="0"/>
              <a:pPr/>
              <a:t>5</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2</a:t>
            </a:r>
            <a:r>
              <a:rPr lang="el-GR" baseline="0" dirty="0" smtClean="0"/>
              <a:t> ΔΙΑΦΟΡΕΤΙΚΟΙ ΕΝΔΙΑΦΕΡΟΜΕΝΟΙ: ΝΑΥΠΗΓΕΙΑ ΚΑΙ ΠΛΟΙΟΚΤΗΤΕΣ</a:t>
            </a:r>
          </a:p>
          <a:p>
            <a:r>
              <a:rPr lang="el-GR" baseline="0" dirty="0" smtClean="0"/>
              <a:t>ΔΙΑΦΟΡΕΤΙΚΕΣ ΑΠΑΙΤΗΣΕΙΣ</a:t>
            </a:r>
          </a:p>
          <a:p>
            <a:r>
              <a:rPr lang="el-GR" baseline="0" dirty="0" smtClean="0"/>
              <a:t>ΤΑ ΠΕΡΙΣΣΟΤΕΡΑ ΑΠΌ ΤΑ 240 ΕΛΛΗΝΙΚΑ ΠΛΟΙΑ ΘΑ ΒΑΛΟΥΝ ΣΥΣΤΗΜΑ</a:t>
            </a:r>
          </a:p>
          <a:p>
            <a:r>
              <a:rPr lang="el-GR" baseline="0" dirty="0" smtClean="0"/>
              <a:t> ΠΟΙΟΣ ΘΑ ΤΟ ΕΠΙΛΕΞΕΙ??</a:t>
            </a:r>
          </a:p>
          <a:p>
            <a:r>
              <a:rPr lang="el-GR" baseline="0" dirty="0" smtClean="0"/>
              <a:t>ΣΤΑ ΥΠΑΡΧΟΝΤΑ ΘΑ ΕΠΙΛΕΞΕΙ Ο ΠΛΟΙΟΚΤΗΤΗΣ</a:t>
            </a:r>
          </a:p>
        </p:txBody>
      </p:sp>
      <p:sp>
        <p:nvSpPr>
          <p:cNvPr id="4" name="Slide Number Placeholder 3"/>
          <p:cNvSpPr>
            <a:spLocks noGrp="1"/>
          </p:cNvSpPr>
          <p:nvPr>
            <p:ph type="sldNum" sz="quarter" idx="10"/>
          </p:nvPr>
        </p:nvSpPr>
        <p:spPr/>
        <p:txBody>
          <a:bodyPr/>
          <a:lstStyle/>
          <a:p>
            <a:fld id="{07DD18BC-BF04-4023-A236-5E76ED004F76}" type="slidenum">
              <a:rPr lang="el-GR" smtClean="0"/>
              <a:pPr/>
              <a:t>6</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7DD18BC-BF04-4023-A236-5E76ED004F76}" type="slidenum">
              <a:rPr lang="el-GR" smtClean="0"/>
              <a:pPr/>
              <a:t>7</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baseline="0" dirty="0" smtClean="0"/>
          </a:p>
        </p:txBody>
      </p:sp>
      <p:sp>
        <p:nvSpPr>
          <p:cNvPr id="4" name="Slide Number Placeholder 3"/>
          <p:cNvSpPr>
            <a:spLocks noGrp="1"/>
          </p:cNvSpPr>
          <p:nvPr>
            <p:ph type="sldNum" sz="quarter" idx="10"/>
          </p:nvPr>
        </p:nvSpPr>
        <p:spPr/>
        <p:txBody>
          <a:bodyPr/>
          <a:lstStyle/>
          <a:p>
            <a:fld id="{07DD18BC-BF04-4023-A236-5E76ED004F76}" type="slidenum">
              <a:rPr lang="el-GR" smtClean="0"/>
              <a:pPr/>
              <a:t>8</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7DD18BC-BF04-4023-A236-5E76ED004F76}" type="slidenum">
              <a:rPr lang="el-GR" smtClean="0"/>
              <a:pPr/>
              <a:t>9</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ΔΕΝ ΣΑΣ</a:t>
            </a:r>
            <a:r>
              <a:rPr lang="el-GR" baseline="0" dirty="0" smtClean="0"/>
              <a:t> ΖΗΤΑΜΕ ΓΙΑ ΝΑ ΜΑΣ ΕΠΙΛΕΞΕΤΕ </a:t>
            </a:r>
          </a:p>
          <a:p>
            <a:r>
              <a:rPr lang="el-GR" baseline="0" smtClean="0"/>
              <a:t>ΣΑΣ ΖΗΤΑΜΕ ΝΑ ΑΞΙΟΛΟΓΗΣΕΤΕ ΤΟ ΣΥΣΤΗΜΑ ΜΑΣ ΜΙΑΣ ΚΑΙ ΔΕΝ ΕΧΕΙ ΝΑ ΖΗΛΕΨΕΙ ΑΠΌ ΟΠΟΙΟΔΗΠΟΤΕ ΆΛΛΟ ΕΥΡΩΠΑΙΚΟ-ΑΣΙΑΤΙΚΟ-ΑΜΕΡΙΚΑΝΙΚΟ</a:t>
            </a:r>
            <a:endParaRPr lang="el-GR" dirty="0"/>
          </a:p>
        </p:txBody>
      </p:sp>
      <p:sp>
        <p:nvSpPr>
          <p:cNvPr id="4" name="Slide Number Placeholder 3"/>
          <p:cNvSpPr>
            <a:spLocks noGrp="1"/>
          </p:cNvSpPr>
          <p:nvPr>
            <p:ph type="sldNum" sz="quarter" idx="10"/>
          </p:nvPr>
        </p:nvSpPr>
        <p:spPr/>
        <p:txBody>
          <a:bodyPr/>
          <a:lstStyle/>
          <a:p>
            <a:fld id="{07DD18BC-BF04-4023-A236-5E76ED004F76}" type="slidenum">
              <a:rPr lang="el-GR" smtClean="0"/>
              <a:pPr/>
              <a:t>10</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804686D6-EA8F-4C97-9331-0396A0D5D7B3}" type="datetime1">
              <a:rPr lang="el-GR" smtClean="0"/>
              <a:pPr/>
              <a:t>17/9/2014</a:t>
            </a:fld>
            <a:endParaRPr lang="el-GR"/>
          </a:p>
        </p:txBody>
      </p:sp>
      <p:sp>
        <p:nvSpPr>
          <p:cNvPr id="5" name="Footer Placeholder 4"/>
          <p:cNvSpPr>
            <a:spLocks noGrp="1"/>
          </p:cNvSpPr>
          <p:nvPr>
            <p:ph type="ftr" sz="quarter" idx="11"/>
          </p:nvPr>
        </p:nvSpPr>
        <p:spPr/>
        <p:txBody>
          <a:bodyPr/>
          <a:lstStyle/>
          <a:p>
            <a:r>
              <a:rPr lang="el-GR" smtClean="0"/>
              <a:t>Μέλος της ΤΠΠ Α.Ε</a:t>
            </a:r>
            <a:endParaRPr lang="el-GR"/>
          </a:p>
        </p:txBody>
      </p:sp>
      <p:sp>
        <p:nvSpPr>
          <p:cNvPr id="6" name="Slide Number Placeholder 5"/>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A77F3DD4-BF5E-4490-8E95-8D54C83B9647}" type="datetime1">
              <a:rPr lang="el-GR" smtClean="0"/>
              <a:pPr/>
              <a:t>17/9/2014</a:t>
            </a:fld>
            <a:endParaRPr lang="el-GR"/>
          </a:p>
        </p:txBody>
      </p:sp>
      <p:sp>
        <p:nvSpPr>
          <p:cNvPr id="5" name="Footer Placeholder 4"/>
          <p:cNvSpPr>
            <a:spLocks noGrp="1"/>
          </p:cNvSpPr>
          <p:nvPr>
            <p:ph type="ftr" sz="quarter" idx="11"/>
          </p:nvPr>
        </p:nvSpPr>
        <p:spPr/>
        <p:txBody>
          <a:bodyPr/>
          <a:lstStyle/>
          <a:p>
            <a:r>
              <a:rPr lang="el-GR" smtClean="0"/>
              <a:t>Μέλος της ΤΠΠ Α.Ε</a:t>
            </a:r>
            <a:endParaRPr lang="el-GR"/>
          </a:p>
        </p:txBody>
      </p:sp>
      <p:sp>
        <p:nvSpPr>
          <p:cNvPr id="6" name="Slide Number Placeholder 5"/>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49F4288E-CA48-4D73-B8FF-E5FAE9B18569}" type="datetime1">
              <a:rPr lang="el-GR" smtClean="0"/>
              <a:pPr/>
              <a:t>17/9/2014</a:t>
            </a:fld>
            <a:endParaRPr lang="el-GR"/>
          </a:p>
        </p:txBody>
      </p:sp>
      <p:sp>
        <p:nvSpPr>
          <p:cNvPr id="5" name="Footer Placeholder 4"/>
          <p:cNvSpPr>
            <a:spLocks noGrp="1"/>
          </p:cNvSpPr>
          <p:nvPr>
            <p:ph type="ftr" sz="quarter" idx="11"/>
          </p:nvPr>
        </p:nvSpPr>
        <p:spPr/>
        <p:txBody>
          <a:bodyPr/>
          <a:lstStyle/>
          <a:p>
            <a:r>
              <a:rPr lang="el-GR" smtClean="0"/>
              <a:t>Μέλος της ΤΠΠ Α.Ε</a:t>
            </a:r>
            <a:endParaRPr lang="el-GR"/>
          </a:p>
        </p:txBody>
      </p:sp>
      <p:sp>
        <p:nvSpPr>
          <p:cNvPr id="6" name="Slide Number Placeholder 5"/>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D8672532-9DA5-4394-873F-4DCCA46B60EF}" type="datetime1">
              <a:rPr lang="el-GR" smtClean="0"/>
              <a:pPr/>
              <a:t>17/9/2014</a:t>
            </a:fld>
            <a:endParaRPr lang="el-GR"/>
          </a:p>
        </p:txBody>
      </p:sp>
      <p:sp>
        <p:nvSpPr>
          <p:cNvPr id="5" name="Footer Placeholder 4"/>
          <p:cNvSpPr>
            <a:spLocks noGrp="1"/>
          </p:cNvSpPr>
          <p:nvPr>
            <p:ph type="ftr" sz="quarter" idx="11"/>
          </p:nvPr>
        </p:nvSpPr>
        <p:spPr/>
        <p:txBody>
          <a:bodyPr/>
          <a:lstStyle/>
          <a:p>
            <a:r>
              <a:rPr lang="el-GR" smtClean="0"/>
              <a:t>Μέλος της ΤΠΠ Α.Ε</a:t>
            </a:r>
            <a:endParaRPr lang="el-GR"/>
          </a:p>
        </p:txBody>
      </p:sp>
      <p:sp>
        <p:nvSpPr>
          <p:cNvPr id="6" name="Slide Number Placeholder 5"/>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CADB12-CFB3-4FBC-A44E-6B7D1E508A93}" type="datetime1">
              <a:rPr lang="el-GR" smtClean="0"/>
              <a:pPr/>
              <a:t>17/9/2014</a:t>
            </a:fld>
            <a:endParaRPr lang="el-GR"/>
          </a:p>
        </p:txBody>
      </p:sp>
      <p:sp>
        <p:nvSpPr>
          <p:cNvPr id="5" name="Footer Placeholder 4"/>
          <p:cNvSpPr>
            <a:spLocks noGrp="1"/>
          </p:cNvSpPr>
          <p:nvPr>
            <p:ph type="ftr" sz="quarter" idx="11"/>
          </p:nvPr>
        </p:nvSpPr>
        <p:spPr/>
        <p:txBody>
          <a:bodyPr/>
          <a:lstStyle/>
          <a:p>
            <a:r>
              <a:rPr lang="el-GR" smtClean="0"/>
              <a:t>Μέλος της ΤΠΠ Α.Ε</a:t>
            </a:r>
            <a:endParaRPr lang="el-GR"/>
          </a:p>
        </p:txBody>
      </p:sp>
      <p:sp>
        <p:nvSpPr>
          <p:cNvPr id="6" name="Slide Number Placeholder 5"/>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EB9A212E-7BF8-4840-8ED4-F7B29457684B}" type="datetime1">
              <a:rPr lang="el-GR" smtClean="0"/>
              <a:pPr/>
              <a:t>17/9/2014</a:t>
            </a:fld>
            <a:endParaRPr lang="el-GR"/>
          </a:p>
        </p:txBody>
      </p:sp>
      <p:sp>
        <p:nvSpPr>
          <p:cNvPr id="6" name="Footer Placeholder 5"/>
          <p:cNvSpPr>
            <a:spLocks noGrp="1"/>
          </p:cNvSpPr>
          <p:nvPr>
            <p:ph type="ftr" sz="quarter" idx="11"/>
          </p:nvPr>
        </p:nvSpPr>
        <p:spPr/>
        <p:txBody>
          <a:bodyPr/>
          <a:lstStyle/>
          <a:p>
            <a:r>
              <a:rPr lang="el-GR" smtClean="0"/>
              <a:t>Μέλος της ΤΠΠ Α.Ε</a:t>
            </a:r>
            <a:endParaRPr lang="el-GR"/>
          </a:p>
        </p:txBody>
      </p:sp>
      <p:sp>
        <p:nvSpPr>
          <p:cNvPr id="7" name="Slide Number Placeholder 6"/>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9DE66B28-9DA6-4C69-9592-DF7D8EF5C1CF}" type="datetime1">
              <a:rPr lang="el-GR" smtClean="0"/>
              <a:pPr/>
              <a:t>17/9/2014</a:t>
            </a:fld>
            <a:endParaRPr lang="el-GR"/>
          </a:p>
        </p:txBody>
      </p:sp>
      <p:sp>
        <p:nvSpPr>
          <p:cNvPr id="8" name="Footer Placeholder 7"/>
          <p:cNvSpPr>
            <a:spLocks noGrp="1"/>
          </p:cNvSpPr>
          <p:nvPr>
            <p:ph type="ftr" sz="quarter" idx="11"/>
          </p:nvPr>
        </p:nvSpPr>
        <p:spPr/>
        <p:txBody>
          <a:bodyPr/>
          <a:lstStyle/>
          <a:p>
            <a:r>
              <a:rPr lang="el-GR" smtClean="0"/>
              <a:t>Μέλος της ΤΠΠ Α.Ε</a:t>
            </a:r>
            <a:endParaRPr lang="el-GR"/>
          </a:p>
        </p:txBody>
      </p:sp>
      <p:sp>
        <p:nvSpPr>
          <p:cNvPr id="9" name="Slide Number Placeholder 8"/>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54E12C72-26FE-4BE6-B548-E822ACB79CEA}" type="datetime1">
              <a:rPr lang="el-GR" smtClean="0"/>
              <a:pPr/>
              <a:t>17/9/2014</a:t>
            </a:fld>
            <a:endParaRPr lang="el-GR"/>
          </a:p>
        </p:txBody>
      </p:sp>
      <p:sp>
        <p:nvSpPr>
          <p:cNvPr id="4" name="Footer Placeholder 3"/>
          <p:cNvSpPr>
            <a:spLocks noGrp="1"/>
          </p:cNvSpPr>
          <p:nvPr>
            <p:ph type="ftr" sz="quarter" idx="11"/>
          </p:nvPr>
        </p:nvSpPr>
        <p:spPr/>
        <p:txBody>
          <a:bodyPr/>
          <a:lstStyle/>
          <a:p>
            <a:r>
              <a:rPr lang="el-GR" smtClean="0"/>
              <a:t>Μέλος της ΤΠΠ Α.Ε</a:t>
            </a:r>
            <a:endParaRPr lang="el-GR"/>
          </a:p>
        </p:txBody>
      </p:sp>
      <p:sp>
        <p:nvSpPr>
          <p:cNvPr id="5" name="Slide Number Placeholder 4"/>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D122BB-C037-4DE0-B29A-F31ECEA5C37D}" type="datetime1">
              <a:rPr lang="el-GR" smtClean="0"/>
              <a:pPr/>
              <a:t>17/9/2014</a:t>
            </a:fld>
            <a:endParaRPr lang="el-GR"/>
          </a:p>
        </p:txBody>
      </p:sp>
      <p:sp>
        <p:nvSpPr>
          <p:cNvPr id="3" name="Footer Placeholder 2"/>
          <p:cNvSpPr>
            <a:spLocks noGrp="1"/>
          </p:cNvSpPr>
          <p:nvPr>
            <p:ph type="ftr" sz="quarter" idx="11"/>
          </p:nvPr>
        </p:nvSpPr>
        <p:spPr/>
        <p:txBody>
          <a:bodyPr/>
          <a:lstStyle/>
          <a:p>
            <a:r>
              <a:rPr lang="el-GR" smtClean="0"/>
              <a:t>Μέλος της ΤΠΠ Α.Ε</a:t>
            </a:r>
            <a:endParaRPr lang="el-GR"/>
          </a:p>
        </p:txBody>
      </p:sp>
      <p:sp>
        <p:nvSpPr>
          <p:cNvPr id="4" name="Slide Number Placeholder 3"/>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E6A458-AC5D-4F14-B883-8A4CE1B0831C}" type="datetime1">
              <a:rPr lang="el-GR" smtClean="0"/>
              <a:pPr/>
              <a:t>17/9/2014</a:t>
            </a:fld>
            <a:endParaRPr lang="el-GR"/>
          </a:p>
        </p:txBody>
      </p:sp>
      <p:sp>
        <p:nvSpPr>
          <p:cNvPr id="6" name="Footer Placeholder 5"/>
          <p:cNvSpPr>
            <a:spLocks noGrp="1"/>
          </p:cNvSpPr>
          <p:nvPr>
            <p:ph type="ftr" sz="quarter" idx="11"/>
          </p:nvPr>
        </p:nvSpPr>
        <p:spPr/>
        <p:txBody>
          <a:bodyPr/>
          <a:lstStyle/>
          <a:p>
            <a:r>
              <a:rPr lang="el-GR" smtClean="0"/>
              <a:t>Μέλος της ΤΠΠ Α.Ε</a:t>
            </a:r>
            <a:endParaRPr lang="el-GR"/>
          </a:p>
        </p:txBody>
      </p:sp>
      <p:sp>
        <p:nvSpPr>
          <p:cNvPr id="7" name="Slide Number Placeholder 6"/>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447842-2672-40A4-B312-C00541D78343}" type="datetime1">
              <a:rPr lang="el-GR" smtClean="0"/>
              <a:pPr/>
              <a:t>17/9/2014</a:t>
            </a:fld>
            <a:endParaRPr lang="el-GR"/>
          </a:p>
        </p:txBody>
      </p:sp>
      <p:sp>
        <p:nvSpPr>
          <p:cNvPr id="6" name="Footer Placeholder 5"/>
          <p:cNvSpPr>
            <a:spLocks noGrp="1"/>
          </p:cNvSpPr>
          <p:nvPr>
            <p:ph type="ftr" sz="quarter" idx="11"/>
          </p:nvPr>
        </p:nvSpPr>
        <p:spPr/>
        <p:txBody>
          <a:bodyPr/>
          <a:lstStyle/>
          <a:p>
            <a:r>
              <a:rPr lang="el-GR" smtClean="0"/>
              <a:t>Μέλος της ΤΠΠ Α.Ε</a:t>
            </a:r>
            <a:endParaRPr lang="el-GR"/>
          </a:p>
        </p:txBody>
      </p:sp>
      <p:sp>
        <p:nvSpPr>
          <p:cNvPr id="7" name="Slide Number Placeholder 6"/>
          <p:cNvSpPr>
            <a:spLocks noGrp="1"/>
          </p:cNvSpPr>
          <p:nvPr>
            <p:ph type="sldNum" sz="quarter" idx="12"/>
          </p:nvPr>
        </p:nvSpPr>
        <p:spPr/>
        <p:txBody>
          <a:bodyPr/>
          <a:lstStyle/>
          <a:p>
            <a:fld id="{8A9EFF50-DBC6-4F0C-85B8-C7FD4E4D8A5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AA6A8-822B-4DBF-ADCF-5BCD595CC5D2}" type="datetime1">
              <a:rPr lang="el-GR" smtClean="0"/>
              <a:pPr/>
              <a:t>17/9/2014</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Μέλος της ΤΠΠ Α.Ε</a:t>
            </a: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9EFF50-DBC6-4F0C-85B8-C7FD4E4D8A5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2.wmf"/><Relationship Id="rId7"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6.jpeg"/><Relationship Id="rId5" Type="http://schemas.openxmlformats.org/officeDocument/2006/relationships/image" Target="../media/image8.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6.jpeg"/><Relationship Id="rId7"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0.jpeg"/><Relationship Id="rId7"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1.png"/><Relationship Id="rId4" Type="http://schemas.openxmlformats.org/officeDocument/2006/relationships/image" Target="../media/image6.jpeg"/><Relationship Id="rId9"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260648"/>
            <a:ext cx="7772400" cy="1470025"/>
          </a:xfrm>
        </p:spPr>
        <p:txBody>
          <a:bodyPr/>
          <a:lstStyle/>
          <a:p>
            <a:r>
              <a:rPr lang="en-US" dirty="0" smtClean="0"/>
              <a:t>  </a:t>
            </a:r>
            <a:endParaRPr lang="el-GR" dirty="0"/>
          </a:p>
        </p:txBody>
      </p:sp>
      <p:sp>
        <p:nvSpPr>
          <p:cNvPr id="3" name="Subtitle 2"/>
          <p:cNvSpPr>
            <a:spLocks noGrp="1"/>
          </p:cNvSpPr>
          <p:nvPr>
            <p:ph type="subTitle" idx="1"/>
          </p:nvPr>
        </p:nvSpPr>
        <p:spPr>
          <a:xfrm>
            <a:off x="683568" y="2564904"/>
            <a:ext cx="7632848" cy="1080120"/>
          </a:xfrm>
        </p:spPr>
        <p:txBody>
          <a:bodyPr>
            <a:normAutofit/>
          </a:bodyPr>
          <a:lstStyle/>
          <a:p>
            <a:r>
              <a:rPr lang="el-GR" dirty="0" smtClean="0">
                <a:solidFill>
                  <a:schemeClr val="tx1"/>
                </a:solidFill>
              </a:rPr>
              <a:t>Κρατικές Ενισχύσεις και Ανάπτυξη </a:t>
            </a:r>
          </a:p>
        </p:txBody>
      </p:sp>
      <p:pic>
        <p:nvPicPr>
          <p:cNvPr id="5" name="Picture 4" descr="ermafirst_onwhite copy from Tsoukstou.JPG"/>
          <p:cNvPicPr>
            <a:picLocks noChangeAspect="1"/>
          </p:cNvPicPr>
          <p:nvPr/>
        </p:nvPicPr>
        <p:blipFill>
          <a:blip r:embed="rId3" cstate="print"/>
          <a:stretch>
            <a:fillRect/>
          </a:stretch>
        </p:blipFill>
        <p:spPr>
          <a:xfrm>
            <a:off x="1691680" y="620688"/>
            <a:ext cx="5097945" cy="1368152"/>
          </a:xfrm>
          <a:prstGeom prst="rect">
            <a:avLst/>
          </a:prstGeom>
        </p:spPr>
      </p:pic>
      <p:sp>
        <p:nvSpPr>
          <p:cNvPr id="6" name="TextBox 5"/>
          <p:cNvSpPr txBox="1"/>
          <p:nvPr/>
        </p:nvSpPr>
        <p:spPr>
          <a:xfrm>
            <a:off x="3607994" y="3933056"/>
            <a:ext cx="5251570" cy="1200329"/>
          </a:xfrm>
          <a:prstGeom prst="rect">
            <a:avLst/>
          </a:prstGeom>
          <a:noFill/>
        </p:spPr>
        <p:txBody>
          <a:bodyPr wrap="square" rtlCol="0">
            <a:spAutoFit/>
          </a:bodyPr>
          <a:lstStyle/>
          <a:p>
            <a:pPr algn="r"/>
            <a:r>
              <a:rPr lang="el-GR" dirty="0" smtClean="0"/>
              <a:t>Κωνσταντίνος Σταμπεδάκης,</a:t>
            </a:r>
            <a:r>
              <a:rPr lang="en-GB" dirty="0" smtClean="0"/>
              <a:t> </a:t>
            </a:r>
            <a:r>
              <a:rPr lang="en-US" dirty="0" smtClean="0"/>
              <a:t>Managing </a:t>
            </a:r>
            <a:r>
              <a:rPr lang="en-GB" dirty="0" smtClean="0"/>
              <a:t>Director</a:t>
            </a:r>
            <a:r>
              <a:rPr lang="el-GR" dirty="0" smtClean="0"/>
              <a:t> </a:t>
            </a:r>
            <a:endParaRPr lang="en-GB" dirty="0" smtClean="0"/>
          </a:p>
          <a:p>
            <a:pPr algn="r"/>
            <a:r>
              <a:rPr lang="en-GB" dirty="0" smtClean="0"/>
              <a:t>ERMA FIRST ESK Engineering Solutions A.E</a:t>
            </a:r>
            <a:endParaRPr lang="el-GR" dirty="0" smtClean="0"/>
          </a:p>
          <a:p>
            <a:pPr algn="r"/>
            <a:r>
              <a:rPr lang="en-US" dirty="0" smtClean="0"/>
              <a:t>DIVANI CARAVEL</a:t>
            </a:r>
            <a:r>
              <a:rPr lang="el-GR" dirty="0" smtClean="0"/>
              <a:t>, </a:t>
            </a:r>
            <a:r>
              <a:rPr lang="en-US" dirty="0" smtClean="0"/>
              <a:t>18 </a:t>
            </a:r>
            <a:r>
              <a:rPr lang="el-GR" dirty="0" smtClean="0"/>
              <a:t>Σεπτεμβρίου 2014</a:t>
            </a:r>
            <a:r>
              <a:rPr lang="en-GB" dirty="0" smtClean="0"/>
              <a:t> </a:t>
            </a:r>
            <a:endParaRPr lang="el-GR" dirty="0" smtClean="0"/>
          </a:p>
          <a:p>
            <a:endParaRPr lang="el-GR" b="1" dirty="0" smtClean="0"/>
          </a:p>
        </p:txBody>
      </p:sp>
      <p:pic>
        <p:nvPicPr>
          <p:cNvPr id="7" name="Picture 2" descr="C:\Users\user34\AppData\Local\Microsoft\Windows\Temporary Internet Files\Content.Outlook\JCJUU3M1\flag_2colors_ΕΤΠΑ.jpg"/>
          <p:cNvPicPr>
            <a:picLocks noChangeAspect="1" noChangeArrowheads="1"/>
          </p:cNvPicPr>
          <p:nvPr/>
        </p:nvPicPr>
        <p:blipFill>
          <a:blip r:embed="rId4"/>
          <a:srcRect/>
          <a:stretch>
            <a:fillRect/>
          </a:stretch>
        </p:blipFill>
        <p:spPr bwMode="auto">
          <a:xfrm>
            <a:off x="500034" y="5429264"/>
            <a:ext cx="1123950" cy="1158240"/>
          </a:xfrm>
          <a:prstGeom prst="rect">
            <a:avLst/>
          </a:prstGeom>
          <a:noFill/>
        </p:spPr>
      </p:pic>
      <p:pic>
        <p:nvPicPr>
          <p:cNvPr id="8" name="Picture 3" descr="C:\Users\user34\AppData\Local\Microsoft\Windows\Temporary Internet Files\Content.Outlook\JCJUU3M1\YPAN Logo.jpg"/>
          <p:cNvPicPr>
            <a:picLocks noChangeAspect="1" noChangeArrowheads="1"/>
          </p:cNvPicPr>
          <p:nvPr/>
        </p:nvPicPr>
        <p:blipFill>
          <a:blip r:embed="rId5" cstate="print"/>
          <a:srcRect/>
          <a:stretch>
            <a:fillRect/>
          </a:stretch>
        </p:blipFill>
        <p:spPr bwMode="auto">
          <a:xfrm>
            <a:off x="1857356" y="5715016"/>
            <a:ext cx="2857500" cy="652463"/>
          </a:xfrm>
          <a:prstGeom prst="rect">
            <a:avLst/>
          </a:prstGeom>
          <a:noFill/>
        </p:spPr>
      </p:pic>
      <p:pic>
        <p:nvPicPr>
          <p:cNvPr id="9" name="Picture 4" descr="C:\Users\user34\AppData\Local\Microsoft\Windows\Temporary Internet Files\Content.Outlook\JCJUU3M1\logo_espa (2).jpg"/>
          <p:cNvPicPr>
            <a:picLocks noChangeAspect="1" noChangeArrowheads="1"/>
          </p:cNvPicPr>
          <p:nvPr/>
        </p:nvPicPr>
        <p:blipFill>
          <a:blip r:embed="rId6" cstate="print"/>
          <a:srcRect/>
          <a:stretch>
            <a:fillRect/>
          </a:stretch>
        </p:blipFill>
        <p:spPr bwMode="auto">
          <a:xfrm>
            <a:off x="7143769" y="5572141"/>
            <a:ext cx="1426845" cy="927735"/>
          </a:xfrm>
          <a:prstGeom prst="rect">
            <a:avLst/>
          </a:prstGeom>
          <a:noFill/>
        </p:spPr>
      </p:pic>
      <p:pic>
        <p:nvPicPr>
          <p:cNvPr id="10" name="Picture 5" descr="Z:\12 MARKETING\1 COMPANIES_BRANDS\ERMAFIRST\EPAN-LOGOS FINALplagioN.jpg"/>
          <p:cNvPicPr>
            <a:picLocks noChangeAspect="1" noChangeArrowheads="1"/>
          </p:cNvPicPr>
          <p:nvPr/>
        </p:nvPicPr>
        <p:blipFill>
          <a:blip r:embed="rId7" cstate="print"/>
          <a:srcRect/>
          <a:stretch>
            <a:fillRect/>
          </a:stretch>
        </p:blipFill>
        <p:spPr bwMode="auto">
          <a:xfrm>
            <a:off x="4929190" y="5429264"/>
            <a:ext cx="1757934" cy="1053846"/>
          </a:xfrm>
          <a:prstGeom prst="rect">
            <a:avLst/>
          </a:prstGeom>
          <a:noFill/>
        </p:spPr>
      </p:pic>
    </p:spTree>
  </p:cSld>
  <p:clrMapOvr>
    <a:masterClrMapping/>
  </p:clrMapOvr>
  <p:transition advTm="181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3564706" y="680827"/>
            <a:ext cx="5111750" cy="5145435"/>
          </a:xfrm>
        </p:spPr>
        <p:txBody>
          <a:bodyPr>
            <a:normAutofit lnSpcReduction="10000"/>
          </a:bodyPr>
          <a:lstStyle/>
          <a:p>
            <a:pPr algn="just">
              <a:buNone/>
            </a:pPr>
            <a:r>
              <a:rPr lang="el-GR" dirty="0" smtClean="0"/>
              <a:t>Ευχαριστούμε </a:t>
            </a:r>
            <a:endParaRPr lang="en-GB" dirty="0" smtClean="0"/>
          </a:p>
          <a:p>
            <a:pPr>
              <a:buNone/>
            </a:pPr>
            <a:endParaRPr lang="en-GB" dirty="0" smtClean="0"/>
          </a:p>
          <a:p>
            <a:pPr>
              <a:buNone/>
            </a:pPr>
            <a:endParaRPr lang="en-GB" dirty="0" smtClean="0"/>
          </a:p>
          <a:p>
            <a:pPr>
              <a:buNone/>
            </a:pPr>
            <a:endParaRPr lang="en-GB" dirty="0" smtClean="0"/>
          </a:p>
          <a:p>
            <a:pPr>
              <a:buNone/>
            </a:pPr>
            <a:endParaRPr lang="el-GR" dirty="0" smtClean="0"/>
          </a:p>
          <a:p>
            <a:pPr>
              <a:buNone/>
            </a:pPr>
            <a:endParaRPr lang="el-GR" dirty="0" smtClean="0"/>
          </a:p>
          <a:p>
            <a:pPr algn="ctr">
              <a:buNone/>
            </a:pPr>
            <a:r>
              <a:rPr lang="el-GR" dirty="0" smtClean="0"/>
              <a:t>Ερωτήσεις</a:t>
            </a:r>
            <a:r>
              <a:rPr lang="en-GB" dirty="0" smtClean="0"/>
              <a:t> </a:t>
            </a:r>
          </a:p>
          <a:p>
            <a:pPr>
              <a:buNone/>
            </a:pPr>
            <a:r>
              <a:rPr lang="en-GB" dirty="0" smtClean="0"/>
              <a:t>www.ermafirst.com</a:t>
            </a:r>
          </a:p>
          <a:p>
            <a:pPr>
              <a:buNone/>
            </a:pPr>
            <a:r>
              <a:rPr lang="en-US" dirty="0" smtClean="0"/>
              <a:t>i</a:t>
            </a:r>
            <a:r>
              <a:rPr lang="en-GB" dirty="0" smtClean="0"/>
              <a:t>nfo@ermafirst.com</a:t>
            </a:r>
          </a:p>
          <a:p>
            <a:pPr>
              <a:buNone/>
            </a:pPr>
            <a:endParaRPr lang="el-GR" dirty="0"/>
          </a:p>
        </p:txBody>
      </p:sp>
      <p:sp>
        <p:nvSpPr>
          <p:cNvPr id="4" name="Text Placeholder 3"/>
          <p:cNvSpPr>
            <a:spLocks noGrp="1"/>
          </p:cNvSpPr>
          <p:nvPr>
            <p:ph type="body" sz="half" idx="2"/>
          </p:nvPr>
        </p:nvSpPr>
        <p:spPr>
          <a:xfrm>
            <a:off x="323528" y="620688"/>
            <a:ext cx="3008313" cy="4691063"/>
          </a:xfrm>
        </p:spPr>
        <p:txBody>
          <a:bodyPr/>
          <a:lstStyle/>
          <a:p>
            <a:pPr lvl="0" fontAlgn="base">
              <a:spcBef>
                <a:spcPct val="0"/>
              </a:spcBef>
              <a:spcAft>
                <a:spcPct val="0"/>
              </a:spcAft>
            </a:pPr>
            <a:r>
              <a:rPr lang="en-US" sz="3200" dirty="0" smtClean="0">
                <a:solidFill>
                  <a:srgbClr val="FF0000"/>
                </a:solidFill>
                <a:latin typeface="Arial" pitchFamily="34" charset="0"/>
                <a:ea typeface="Calibri" pitchFamily="34" charset="0"/>
                <a:cs typeface="Arial" pitchFamily="34" charset="0"/>
              </a:rPr>
              <a:t>E</a:t>
            </a:r>
            <a:r>
              <a:rPr lang="en-US" dirty="0" smtClean="0">
                <a:latin typeface="Arial" pitchFamily="34" charset="0"/>
                <a:ea typeface="Calibri" pitchFamily="34" charset="0"/>
                <a:cs typeface="Arial" pitchFamily="34" charset="0"/>
              </a:rPr>
              <a:t>FFICIENT</a:t>
            </a:r>
            <a:endParaRPr lang="el-GR" sz="1050" dirty="0" smtClean="0">
              <a:latin typeface="Arial" pitchFamily="34" charset="0"/>
              <a:cs typeface="Arial" pitchFamily="34" charset="0"/>
            </a:endParaRPr>
          </a:p>
          <a:p>
            <a:pPr lvl="0" eaLnBrk="0" fontAlgn="base" hangingPunct="0">
              <a:spcBef>
                <a:spcPct val="0"/>
              </a:spcBef>
              <a:spcAft>
                <a:spcPct val="0"/>
              </a:spcAft>
            </a:pPr>
            <a:r>
              <a:rPr lang="en-US" sz="3200" dirty="0" smtClean="0">
                <a:solidFill>
                  <a:srgbClr val="0070C0"/>
                </a:solidFill>
                <a:latin typeface="Arial" pitchFamily="34" charset="0"/>
                <a:ea typeface="Calibri" pitchFamily="34" charset="0"/>
                <a:cs typeface="Arial" pitchFamily="34" charset="0"/>
              </a:rPr>
              <a:t>R</a:t>
            </a:r>
            <a:r>
              <a:rPr lang="en-US" dirty="0" smtClean="0">
                <a:latin typeface="Arial" pitchFamily="34" charset="0"/>
                <a:ea typeface="Calibri" pitchFamily="34" charset="0"/>
                <a:cs typeface="Arial" pitchFamily="34" charset="0"/>
              </a:rPr>
              <a:t>ELIABLE</a:t>
            </a:r>
            <a:endParaRPr lang="el-GR" sz="1050" dirty="0" smtClean="0">
              <a:latin typeface="Arial" pitchFamily="34" charset="0"/>
              <a:cs typeface="Arial" pitchFamily="34" charset="0"/>
            </a:endParaRPr>
          </a:p>
          <a:p>
            <a:pPr lvl="0" eaLnBrk="0" fontAlgn="base" hangingPunct="0">
              <a:spcBef>
                <a:spcPct val="0"/>
              </a:spcBef>
              <a:spcAft>
                <a:spcPct val="0"/>
              </a:spcAft>
            </a:pPr>
            <a:r>
              <a:rPr lang="en-US" sz="3200" dirty="0" smtClean="0">
                <a:solidFill>
                  <a:srgbClr val="FF0000"/>
                </a:solidFill>
                <a:latin typeface="Arial" pitchFamily="34" charset="0"/>
                <a:ea typeface="Calibri" pitchFamily="34" charset="0"/>
                <a:cs typeface="Arial" pitchFamily="34" charset="0"/>
              </a:rPr>
              <a:t>M</a:t>
            </a:r>
            <a:r>
              <a:rPr lang="en-US" dirty="0" smtClean="0">
                <a:latin typeface="Arial" pitchFamily="34" charset="0"/>
                <a:ea typeface="Calibri" pitchFamily="34" charset="0"/>
                <a:cs typeface="Arial" pitchFamily="34" charset="0"/>
              </a:rPr>
              <a:t>AINTENANCE-FREE</a:t>
            </a:r>
            <a:endParaRPr lang="el-GR" sz="1050" dirty="0" smtClean="0">
              <a:latin typeface="Arial" pitchFamily="34" charset="0"/>
              <a:cs typeface="Arial" pitchFamily="34" charset="0"/>
            </a:endParaRPr>
          </a:p>
          <a:p>
            <a:pPr lvl="0" eaLnBrk="0" fontAlgn="base" hangingPunct="0">
              <a:spcBef>
                <a:spcPct val="0"/>
              </a:spcBef>
              <a:spcAft>
                <a:spcPct val="0"/>
              </a:spcAft>
            </a:pPr>
            <a:r>
              <a:rPr lang="en-US" sz="3200" dirty="0" smtClean="0">
                <a:solidFill>
                  <a:srgbClr val="0070C0"/>
                </a:solidFill>
                <a:latin typeface="Arial" pitchFamily="34" charset="0"/>
                <a:ea typeface="Calibri" pitchFamily="34" charset="0"/>
                <a:cs typeface="Arial" pitchFamily="34" charset="0"/>
              </a:rPr>
              <a:t>A</a:t>
            </a:r>
            <a:r>
              <a:rPr lang="en-US" dirty="0" smtClean="0">
                <a:latin typeface="Arial" pitchFamily="34" charset="0"/>
                <a:ea typeface="Calibri" pitchFamily="34" charset="0"/>
                <a:cs typeface="Arial" pitchFamily="34" charset="0"/>
              </a:rPr>
              <a:t>UTONOMOUS</a:t>
            </a:r>
            <a:endParaRPr lang="el-GR" sz="1050" dirty="0" smtClean="0">
              <a:latin typeface="Arial" pitchFamily="34" charset="0"/>
              <a:cs typeface="Arial" pitchFamily="34" charset="0"/>
            </a:endParaRPr>
          </a:p>
          <a:p>
            <a:pPr lvl="0" eaLnBrk="0" fontAlgn="base" hangingPunct="0">
              <a:spcBef>
                <a:spcPct val="0"/>
              </a:spcBef>
              <a:spcAft>
                <a:spcPct val="0"/>
              </a:spcAft>
            </a:pPr>
            <a:r>
              <a:rPr lang="en-US" sz="3200" dirty="0" smtClean="0">
                <a:solidFill>
                  <a:srgbClr val="FF0000"/>
                </a:solidFill>
                <a:latin typeface="Arial" pitchFamily="34" charset="0"/>
                <a:ea typeface="Calibri" pitchFamily="34" charset="0"/>
                <a:cs typeface="Arial" pitchFamily="34" charset="0"/>
              </a:rPr>
              <a:t>F</a:t>
            </a:r>
            <a:r>
              <a:rPr lang="en-US" dirty="0" smtClean="0">
                <a:latin typeface="Arial" pitchFamily="34" charset="0"/>
                <a:ea typeface="Calibri" pitchFamily="34" charset="0"/>
                <a:cs typeface="Arial" pitchFamily="34" charset="0"/>
              </a:rPr>
              <a:t>LEXIBLE</a:t>
            </a:r>
            <a:endParaRPr lang="el-GR" sz="1050" dirty="0" smtClean="0">
              <a:latin typeface="Arial" pitchFamily="34" charset="0"/>
              <a:cs typeface="Arial" pitchFamily="34" charset="0"/>
            </a:endParaRPr>
          </a:p>
          <a:p>
            <a:pPr lvl="0" eaLnBrk="0" fontAlgn="base" hangingPunct="0">
              <a:spcBef>
                <a:spcPct val="0"/>
              </a:spcBef>
              <a:spcAft>
                <a:spcPct val="0"/>
              </a:spcAft>
            </a:pPr>
            <a:r>
              <a:rPr lang="en-US" sz="3200" dirty="0" smtClean="0">
                <a:solidFill>
                  <a:srgbClr val="0070C0"/>
                </a:solidFill>
                <a:latin typeface="Arial" pitchFamily="34" charset="0"/>
                <a:ea typeface="Calibri" pitchFamily="34" charset="0"/>
                <a:cs typeface="Arial" pitchFamily="34" charset="0"/>
              </a:rPr>
              <a:t>I</a:t>
            </a:r>
            <a:r>
              <a:rPr lang="en-US" dirty="0" smtClean="0">
                <a:latin typeface="Arial" pitchFamily="34" charset="0"/>
                <a:ea typeface="Calibri" pitchFamily="34" charset="0"/>
                <a:cs typeface="Arial" pitchFamily="34" charset="0"/>
              </a:rPr>
              <a:t>NGENIOUS</a:t>
            </a:r>
            <a:endParaRPr lang="el-GR" sz="1050" dirty="0" smtClean="0">
              <a:latin typeface="Arial" pitchFamily="34" charset="0"/>
              <a:cs typeface="Arial" pitchFamily="34" charset="0"/>
            </a:endParaRPr>
          </a:p>
          <a:p>
            <a:pPr lvl="0" eaLnBrk="0" fontAlgn="base" hangingPunct="0">
              <a:spcBef>
                <a:spcPct val="0"/>
              </a:spcBef>
              <a:spcAft>
                <a:spcPct val="0"/>
              </a:spcAft>
            </a:pPr>
            <a:r>
              <a:rPr lang="en-US" sz="3200" dirty="0" smtClean="0">
                <a:solidFill>
                  <a:srgbClr val="FF0000"/>
                </a:solidFill>
                <a:latin typeface="Arial" pitchFamily="34" charset="0"/>
                <a:ea typeface="Calibri" pitchFamily="34" charset="0"/>
                <a:cs typeface="Arial" pitchFamily="34" charset="0"/>
              </a:rPr>
              <a:t>R</a:t>
            </a:r>
            <a:r>
              <a:rPr lang="en-US" dirty="0" smtClean="0">
                <a:latin typeface="Arial" pitchFamily="34" charset="0"/>
                <a:ea typeface="Calibri" pitchFamily="34" charset="0"/>
                <a:cs typeface="Arial" pitchFamily="34" charset="0"/>
              </a:rPr>
              <a:t>OBUST</a:t>
            </a:r>
            <a:endParaRPr lang="el-GR" sz="1050" dirty="0" smtClean="0">
              <a:latin typeface="Arial" pitchFamily="34" charset="0"/>
              <a:cs typeface="Arial" pitchFamily="34" charset="0"/>
            </a:endParaRPr>
          </a:p>
          <a:p>
            <a:pPr lvl="0" eaLnBrk="0" fontAlgn="base" hangingPunct="0">
              <a:spcBef>
                <a:spcPct val="0"/>
              </a:spcBef>
              <a:spcAft>
                <a:spcPct val="0"/>
              </a:spcAft>
            </a:pPr>
            <a:r>
              <a:rPr lang="en-US" sz="3200" dirty="0" smtClean="0">
                <a:solidFill>
                  <a:srgbClr val="0070C0"/>
                </a:solidFill>
                <a:latin typeface="Arial" pitchFamily="34" charset="0"/>
                <a:ea typeface="Calibri" pitchFamily="34" charset="0"/>
                <a:cs typeface="Arial" pitchFamily="34" charset="0"/>
              </a:rPr>
              <a:t>S</a:t>
            </a:r>
            <a:r>
              <a:rPr lang="en-US" dirty="0" smtClean="0">
                <a:latin typeface="Arial" pitchFamily="34" charset="0"/>
                <a:ea typeface="Calibri" pitchFamily="34" charset="0"/>
                <a:cs typeface="Arial" pitchFamily="34" charset="0"/>
              </a:rPr>
              <a:t>IMPLE</a:t>
            </a:r>
            <a:endParaRPr lang="el-GR" sz="1050" dirty="0" smtClean="0">
              <a:latin typeface="Arial" pitchFamily="34" charset="0"/>
              <a:cs typeface="Arial" pitchFamily="34" charset="0"/>
            </a:endParaRPr>
          </a:p>
          <a:p>
            <a:pPr lvl="0" eaLnBrk="0" fontAlgn="base" hangingPunct="0">
              <a:spcBef>
                <a:spcPct val="0"/>
              </a:spcBef>
              <a:spcAft>
                <a:spcPct val="0"/>
              </a:spcAft>
            </a:pPr>
            <a:r>
              <a:rPr lang="en-US" sz="3200" dirty="0" smtClean="0">
                <a:solidFill>
                  <a:srgbClr val="FF0000"/>
                </a:solidFill>
                <a:latin typeface="Arial" pitchFamily="34" charset="0"/>
                <a:ea typeface="Calibri" pitchFamily="34" charset="0"/>
                <a:cs typeface="Arial" pitchFamily="34" charset="0"/>
              </a:rPr>
              <a:t>T</a:t>
            </a:r>
            <a:r>
              <a:rPr lang="en-US" dirty="0" smtClean="0">
                <a:latin typeface="Arial" pitchFamily="34" charset="0"/>
                <a:ea typeface="Calibri" pitchFamily="34" charset="0"/>
                <a:cs typeface="Arial" pitchFamily="34" charset="0"/>
              </a:rPr>
              <a:t>OTALLY TRUE</a:t>
            </a:r>
            <a:endParaRPr lang="en-US" sz="2400" dirty="0" smtClean="0">
              <a:latin typeface="Arial" pitchFamily="34" charset="0"/>
              <a:cs typeface="Arial" pitchFamily="34" charset="0"/>
            </a:endParaRPr>
          </a:p>
          <a:p>
            <a:endParaRPr lang="el-GR" dirty="0"/>
          </a:p>
        </p:txBody>
      </p:sp>
      <p:sp>
        <p:nvSpPr>
          <p:cNvPr id="6" name="Footer Placeholder 5"/>
          <p:cNvSpPr>
            <a:spLocks noGrp="1"/>
          </p:cNvSpPr>
          <p:nvPr>
            <p:ph type="ftr" sz="quarter" idx="11"/>
          </p:nvPr>
        </p:nvSpPr>
        <p:spPr/>
        <p:txBody>
          <a:bodyPr/>
          <a:lstStyle/>
          <a:p>
            <a:r>
              <a:rPr lang="el-GR" smtClean="0"/>
              <a:t>Μέλος της ΤΠΠ Α.Ε</a:t>
            </a:r>
            <a:endParaRPr lang="el-GR"/>
          </a:p>
        </p:txBody>
      </p:sp>
      <p:pic>
        <p:nvPicPr>
          <p:cNvPr id="11" name="Picture 10" descr="ermafirst_onwhite.eps"/>
          <p:cNvPicPr>
            <a:picLocks noChangeAspect="1"/>
          </p:cNvPicPr>
          <p:nvPr/>
        </p:nvPicPr>
        <p:blipFill>
          <a:blip r:embed="rId3" cstate="print"/>
          <a:stretch>
            <a:fillRect/>
          </a:stretch>
        </p:blipFill>
        <p:spPr>
          <a:xfrm>
            <a:off x="3563888" y="2132856"/>
            <a:ext cx="4055740" cy="1087106"/>
          </a:xfrm>
          <a:prstGeom prst="rect">
            <a:avLst/>
          </a:prstGeom>
        </p:spPr>
      </p:pic>
      <p:pic>
        <p:nvPicPr>
          <p:cNvPr id="7" name="Picture 6" descr="ermafirst_onwhite copy from Tsoukstou.JPG"/>
          <p:cNvPicPr>
            <a:picLocks noChangeAspect="1"/>
          </p:cNvPicPr>
          <p:nvPr/>
        </p:nvPicPr>
        <p:blipFill>
          <a:blip r:embed="rId4" cstate="print"/>
          <a:stretch>
            <a:fillRect/>
          </a:stretch>
        </p:blipFill>
        <p:spPr>
          <a:xfrm>
            <a:off x="0" y="0"/>
            <a:ext cx="2146504" cy="576064"/>
          </a:xfrm>
          <a:prstGeom prst="rect">
            <a:avLst/>
          </a:prstGeom>
        </p:spPr>
      </p:pic>
      <p:cxnSp>
        <p:nvCxnSpPr>
          <p:cNvPr id="8" name="Straight Connector 7"/>
          <p:cNvCxnSpPr/>
          <p:nvPr/>
        </p:nvCxnSpPr>
        <p:spPr>
          <a:xfrm>
            <a:off x="467544" y="476672"/>
            <a:ext cx="8208912" cy="0"/>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10" name="Picture 2" descr="C:\Users\user34\AppData\Local\Microsoft\Windows\Temporary Internet Files\Content.Outlook\JCJUU3M1\flag_2colors_ΕΤΠΑ.jpg"/>
          <p:cNvPicPr>
            <a:picLocks noChangeAspect="1" noChangeArrowheads="1"/>
          </p:cNvPicPr>
          <p:nvPr/>
        </p:nvPicPr>
        <p:blipFill>
          <a:blip r:embed="rId5"/>
          <a:srcRect/>
          <a:stretch>
            <a:fillRect/>
          </a:stretch>
        </p:blipFill>
        <p:spPr bwMode="auto">
          <a:xfrm>
            <a:off x="718908" y="5676898"/>
            <a:ext cx="866992" cy="893443"/>
          </a:xfrm>
          <a:prstGeom prst="rect">
            <a:avLst/>
          </a:prstGeom>
          <a:noFill/>
        </p:spPr>
      </p:pic>
      <p:pic>
        <p:nvPicPr>
          <p:cNvPr id="12" name="Picture 3" descr="C:\Users\user34\AppData\Local\Microsoft\Windows\Temporary Internet Files\Content.Outlook\JCJUU3M1\YPAN Logo.jpg"/>
          <p:cNvPicPr>
            <a:picLocks noChangeAspect="1" noChangeArrowheads="1"/>
          </p:cNvPicPr>
          <p:nvPr/>
        </p:nvPicPr>
        <p:blipFill>
          <a:blip r:embed="rId6" cstate="print"/>
          <a:srcRect/>
          <a:stretch>
            <a:fillRect/>
          </a:stretch>
        </p:blipFill>
        <p:spPr bwMode="auto">
          <a:xfrm>
            <a:off x="2076230" y="5847020"/>
            <a:ext cx="2204217" cy="503297"/>
          </a:xfrm>
          <a:prstGeom prst="rect">
            <a:avLst/>
          </a:prstGeom>
          <a:noFill/>
        </p:spPr>
      </p:pic>
      <p:pic>
        <p:nvPicPr>
          <p:cNvPr id="13" name="Picture 4" descr="C:\Users\user34\AppData\Local\Microsoft\Windows\Temporary Internet Files\Content.Outlook\JCJUU3M1\logo_espa (2).jpg"/>
          <p:cNvPicPr>
            <a:picLocks noChangeAspect="1" noChangeArrowheads="1"/>
          </p:cNvPicPr>
          <p:nvPr/>
        </p:nvPicPr>
        <p:blipFill>
          <a:blip r:embed="rId7" cstate="print"/>
          <a:srcRect/>
          <a:stretch>
            <a:fillRect/>
          </a:stretch>
        </p:blipFill>
        <p:spPr bwMode="auto">
          <a:xfrm>
            <a:off x="7362643" y="5767078"/>
            <a:ext cx="1100639" cy="715636"/>
          </a:xfrm>
          <a:prstGeom prst="rect">
            <a:avLst/>
          </a:prstGeom>
          <a:noFill/>
        </p:spPr>
      </p:pic>
      <p:pic>
        <p:nvPicPr>
          <p:cNvPr id="14" name="Picture 5" descr="Z:\12 MARKETING\1 COMPANIES_BRANDS\ERMAFIRST\EPAN-LOGOS FINALplagioN.jpg"/>
          <p:cNvPicPr>
            <a:picLocks noChangeAspect="1" noChangeArrowheads="1"/>
          </p:cNvPicPr>
          <p:nvPr/>
        </p:nvPicPr>
        <p:blipFill>
          <a:blip r:embed="rId8" cstate="print"/>
          <a:srcRect/>
          <a:stretch>
            <a:fillRect/>
          </a:stretch>
        </p:blipFill>
        <p:spPr bwMode="auto">
          <a:xfrm>
            <a:off x="5148064" y="5653032"/>
            <a:ext cx="1356034" cy="81291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67544" y="476672"/>
            <a:ext cx="8229600" cy="1143000"/>
          </a:xfrm>
        </p:spPr>
        <p:txBody>
          <a:bodyPr>
            <a:normAutofit fontScale="90000"/>
          </a:bodyPr>
          <a:lstStyle/>
          <a:p>
            <a:pPr eaLnBrk="1" hangingPunct="1">
              <a:defRPr/>
            </a:pPr>
            <a:r>
              <a:rPr lang="en-US" sz="4000" dirty="0" smtClean="0"/>
              <a:t>ERMA FIRST </a:t>
            </a:r>
            <a:br>
              <a:rPr lang="en-US" sz="4000" dirty="0" smtClean="0"/>
            </a:br>
            <a:r>
              <a:rPr lang="en-US" sz="4000" dirty="0" smtClean="0"/>
              <a:t>ESK Engineering Solutions S.A</a:t>
            </a:r>
            <a:endParaRPr lang="el-GR" sz="4000" dirty="0" smtClean="0"/>
          </a:p>
        </p:txBody>
      </p:sp>
      <p:sp>
        <p:nvSpPr>
          <p:cNvPr id="51205" name="Rectangle 5"/>
          <p:cNvSpPr>
            <a:spLocks noGrp="1" noChangeArrowheads="1"/>
          </p:cNvSpPr>
          <p:nvPr>
            <p:ph type="body" sz="half" idx="2"/>
          </p:nvPr>
        </p:nvSpPr>
        <p:spPr>
          <a:xfrm>
            <a:off x="1088195" y="1916832"/>
            <a:ext cx="6984776" cy="2808312"/>
          </a:xfrm>
        </p:spPr>
        <p:txBody>
          <a:bodyPr>
            <a:normAutofit/>
          </a:bodyPr>
          <a:lstStyle/>
          <a:p>
            <a:pPr eaLnBrk="1" hangingPunct="1">
              <a:defRPr/>
            </a:pPr>
            <a:r>
              <a:rPr lang="en-US" dirty="0" smtClean="0"/>
              <a:t>ERMA FIRST ESK Engineering Solutions </a:t>
            </a:r>
            <a:r>
              <a:rPr lang="el-GR" dirty="0" smtClean="0"/>
              <a:t>Α.Ε ιδρύθηκε το 2009.</a:t>
            </a:r>
            <a:endParaRPr lang="en-US" dirty="0" smtClean="0"/>
          </a:p>
          <a:p>
            <a:pPr eaLnBrk="1" hangingPunct="1">
              <a:defRPr/>
            </a:pPr>
            <a:r>
              <a:rPr lang="el-GR" dirty="0" smtClean="0"/>
              <a:t>Σκοπός</a:t>
            </a:r>
            <a:r>
              <a:rPr lang="en-US" dirty="0" smtClean="0"/>
              <a:t>: </a:t>
            </a:r>
            <a:r>
              <a:rPr lang="el-GR" dirty="0" smtClean="0"/>
              <a:t>Η ανάπτυξη, σχεδιασμός, πιστοποίηση και κατασκευή του </a:t>
            </a:r>
            <a:r>
              <a:rPr lang="en-US" dirty="0" smtClean="0"/>
              <a:t> </a:t>
            </a:r>
            <a:r>
              <a:rPr lang="el-GR" dirty="0" smtClean="0"/>
              <a:t>συστήματος διαχείρισης θαλασσίου έρματος </a:t>
            </a:r>
            <a:r>
              <a:rPr lang="en-US" dirty="0" smtClean="0"/>
              <a:t>ERMA FIRST BW</a:t>
            </a:r>
            <a:r>
              <a:rPr lang="en-GB" dirty="0" smtClean="0"/>
              <a:t>T</a:t>
            </a:r>
            <a:r>
              <a:rPr lang="en-US" dirty="0" smtClean="0"/>
              <a:t>S</a:t>
            </a:r>
            <a:endParaRPr lang="el-GR" dirty="0" smtClean="0"/>
          </a:p>
        </p:txBody>
      </p:sp>
      <p:pic>
        <p:nvPicPr>
          <p:cNvPr id="10" name="Picture 9" descr="ermafirst_onwhite copy from Tsoukstou.JPG"/>
          <p:cNvPicPr>
            <a:picLocks noChangeAspect="1"/>
          </p:cNvPicPr>
          <p:nvPr/>
        </p:nvPicPr>
        <p:blipFill>
          <a:blip r:embed="rId2" cstate="print"/>
          <a:stretch>
            <a:fillRect/>
          </a:stretch>
        </p:blipFill>
        <p:spPr>
          <a:xfrm>
            <a:off x="0" y="0"/>
            <a:ext cx="2146504" cy="576064"/>
          </a:xfrm>
          <a:prstGeom prst="rect">
            <a:avLst/>
          </a:prstGeom>
        </p:spPr>
      </p:pic>
      <p:cxnSp>
        <p:nvCxnSpPr>
          <p:cNvPr id="11" name="Straight Connector 10"/>
          <p:cNvCxnSpPr/>
          <p:nvPr/>
        </p:nvCxnSpPr>
        <p:spPr>
          <a:xfrm>
            <a:off x="467544" y="476672"/>
            <a:ext cx="8208912" cy="0"/>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6" name="Picture 2" descr="C:\Users\user34\AppData\Local\Microsoft\Windows\Temporary Internet Files\Content.Outlook\JCJUU3M1\flag_2colors_ΕΤΠΑ.jpg"/>
          <p:cNvPicPr>
            <a:picLocks noChangeAspect="1" noChangeArrowheads="1"/>
          </p:cNvPicPr>
          <p:nvPr/>
        </p:nvPicPr>
        <p:blipFill>
          <a:blip r:embed="rId3"/>
          <a:srcRect/>
          <a:stretch>
            <a:fillRect/>
          </a:stretch>
        </p:blipFill>
        <p:spPr bwMode="auto">
          <a:xfrm>
            <a:off x="500034" y="5429264"/>
            <a:ext cx="1123950" cy="1158240"/>
          </a:xfrm>
          <a:prstGeom prst="rect">
            <a:avLst/>
          </a:prstGeom>
          <a:noFill/>
        </p:spPr>
      </p:pic>
      <p:pic>
        <p:nvPicPr>
          <p:cNvPr id="7" name="Picture 3" descr="C:\Users\user34\AppData\Local\Microsoft\Windows\Temporary Internet Files\Content.Outlook\JCJUU3M1\YPAN Logo.jpg"/>
          <p:cNvPicPr>
            <a:picLocks noChangeAspect="1" noChangeArrowheads="1"/>
          </p:cNvPicPr>
          <p:nvPr/>
        </p:nvPicPr>
        <p:blipFill>
          <a:blip r:embed="rId4" cstate="print"/>
          <a:srcRect/>
          <a:stretch>
            <a:fillRect/>
          </a:stretch>
        </p:blipFill>
        <p:spPr bwMode="auto">
          <a:xfrm>
            <a:off x="1857356" y="5715016"/>
            <a:ext cx="2857500" cy="652463"/>
          </a:xfrm>
          <a:prstGeom prst="rect">
            <a:avLst/>
          </a:prstGeom>
          <a:noFill/>
        </p:spPr>
      </p:pic>
      <p:pic>
        <p:nvPicPr>
          <p:cNvPr id="8" name="Picture 4" descr="C:\Users\user34\AppData\Local\Microsoft\Windows\Temporary Internet Files\Content.Outlook\JCJUU3M1\logo_espa (2).jpg"/>
          <p:cNvPicPr>
            <a:picLocks noChangeAspect="1" noChangeArrowheads="1"/>
          </p:cNvPicPr>
          <p:nvPr/>
        </p:nvPicPr>
        <p:blipFill>
          <a:blip r:embed="rId5" cstate="print"/>
          <a:srcRect/>
          <a:stretch>
            <a:fillRect/>
          </a:stretch>
        </p:blipFill>
        <p:spPr bwMode="auto">
          <a:xfrm>
            <a:off x="7143769" y="5572141"/>
            <a:ext cx="1426845" cy="927735"/>
          </a:xfrm>
          <a:prstGeom prst="rect">
            <a:avLst/>
          </a:prstGeom>
          <a:noFill/>
        </p:spPr>
      </p:pic>
      <p:pic>
        <p:nvPicPr>
          <p:cNvPr id="9" name="Picture 5" descr="Z:\12 MARKETING\1 COMPANIES_BRANDS\ERMAFIRST\EPAN-LOGOS FINALplagioN.jpg"/>
          <p:cNvPicPr>
            <a:picLocks noChangeAspect="1" noChangeArrowheads="1"/>
          </p:cNvPicPr>
          <p:nvPr/>
        </p:nvPicPr>
        <p:blipFill>
          <a:blip r:embed="rId6" cstate="print"/>
          <a:srcRect/>
          <a:stretch>
            <a:fillRect/>
          </a:stretch>
        </p:blipFill>
        <p:spPr bwMode="auto">
          <a:xfrm>
            <a:off x="4929190" y="5429264"/>
            <a:ext cx="1757934" cy="1053846"/>
          </a:xfrm>
          <a:prstGeom prst="rect">
            <a:avLst/>
          </a:prstGeom>
          <a:noFill/>
        </p:spPr>
      </p:pic>
    </p:spTree>
  </p:cSld>
  <p:clrMapOvr>
    <a:masterClrMapping/>
  </p:clrMapOvr>
  <p:transition advTm="156"/>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908720"/>
            <a:ext cx="8460432" cy="936101"/>
          </a:xfrm>
        </p:spPr>
        <p:txBody>
          <a:bodyPr>
            <a:noAutofit/>
          </a:bodyPr>
          <a:lstStyle/>
          <a:p>
            <a:r>
              <a:rPr lang="el-GR" sz="2800" dirty="0" smtClean="0"/>
              <a:t>Περιβαλλοντικές απειλές σε νούμερα</a:t>
            </a:r>
            <a:br>
              <a:rPr lang="el-GR" sz="2800" dirty="0" smtClean="0"/>
            </a:br>
            <a:r>
              <a:rPr lang="el-GR" sz="2800" dirty="0" smtClean="0"/>
              <a:t>παράδειγμα: </a:t>
            </a:r>
            <a:r>
              <a:rPr lang="en-GB" sz="2800" dirty="0" smtClean="0"/>
              <a:t>Ballast Water Management and Sediment control convention </a:t>
            </a:r>
            <a:endParaRPr lang="el-GR" sz="2800" dirty="0"/>
          </a:p>
        </p:txBody>
      </p:sp>
      <p:pic>
        <p:nvPicPr>
          <p:cNvPr id="11" name="Picture 10" descr="ermafirst_onwhite copy from Tsoukstou.JPG"/>
          <p:cNvPicPr>
            <a:picLocks noChangeAspect="1"/>
          </p:cNvPicPr>
          <p:nvPr/>
        </p:nvPicPr>
        <p:blipFill>
          <a:blip r:embed="rId2" cstate="print"/>
          <a:stretch>
            <a:fillRect/>
          </a:stretch>
        </p:blipFill>
        <p:spPr>
          <a:xfrm>
            <a:off x="0" y="0"/>
            <a:ext cx="2146504" cy="576064"/>
          </a:xfrm>
          <a:prstGeom prst="rect">
            <a:avLst/>
          </a:prstGeom>
        </p:spPr>
      </p:pic>
      <p:cxnSp>
        <p:nvCxnSpPr>
          <p:cNvPr id="12" name="Straight Connector 11"/>
          <p:cNvCxnSpPr/>
          <p:nvPr/>
        </p:nvCxnSpPr>
        <p:spPr>
          <a:xfrm>
            <a:off x="467544" y="476672"/>
            <a:ext cx="8208912" cy="0"/>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14" name="Picture 13" descr="convention.PNG"/>
          <p:cNvPicPr>
            <a:picLocks noChangeAspect="1"/>
          </p:cNvPicPr>
          <p:nvPr/>
        </p:nvPicPr>
        <p:blipFill>
          <a:blip r:embed="rId3" cstate="print"/>
          <a:stretch>
            <a:fillRect/>
          </a:stretch>
        </p:blipFill>
        <p:spPr>
          <a:xfrm>
            <a:off x="3779912" y="2060848"/>
            <a:ext cx="1296144" cy="1630633"/>
          </a:xfrm>
          <a:prstGeom prst="rect">
            <a:avLst/>
          </a:prstGeom>
        </p:spPr>
      </p:pic>
      <p:sp>
        <p:nvSpPr>
          <p:cNvPr id="15" name="Rectangle 14"/>
          <p:cNvSpPr/>
          <p:nvPr/>
        </p:nvSpPr>
        <p:spPr>
          <a:xfrm>
            <a:off x="500034" y="3933056"/>
            <a:ext cx="7920880" cy="1200329"/>
          </a:xfrm>
          <a:prstGeom prst="rect">
            <a:avLst/>
          </a:prstGeom>
        </p:spPr>
        <p:txBody>
          <a:bodyPr wrap="square">
            <a:spAutoFit/>
          </a:bodyPr>
          <a:lstStyle/>
          <a:p>
            <a:r>
              <a:rPr lang="en-US" b="1" i="1" dirty="0" smtClean="0"/>
              <a:t>Invasive marine species are one of the four greatest threats to the world’s oceans! Unlike other forms of marine pollution, such as oil spills, where ameliorative action can be taken and from which the environment will eventually recover, the impacts of invasive marine species are most often irreversible!</a:t>
            </a:r>
            <a:endParaRPr lang="en-US" b="1" i="1" dirty="0"/>
          </a:p>
        </p:txBody>
      </p:sp>
      <p:pic>
        <p:nvPicPr>
          <p:cNvPr id="7" name="Picture 2" descr="C:\Users\user34\AppData\Local\Microsoft\Windows\Temporary Internet Files\Content.Outlook\JCJUU3M1\flag_2colors_ΕΤΠΑ.jpg"/>
          <p:cNvPicPr>
            <a:picLocks noChangeAspect="1" noChangeArrowheads="1"/>
          </p:cNvPicPr>
          <p:nvPr/>
        </p:nvPicPr>
        <p:blipFill>
          <a:blip r:embed="rId4"/>
          <a:srcRect/>
          <a:stretch>
            <a:fillRect/>
          </a:stretch>
        </p:blipFill>
        <p:spPr bwMode="auto">
          <a:xfrm>
            <a:off x="500034" y="5429264"/>
            <a:ext cx="1123950" cy="1158240"/>
          </a:xfrm>
          <a:prstGeom prst="rect">
            <a:avLst/>
          </a:prstGeom>
          <a:noFill/>
        </p:spPr>
      </p:pic>
      <p:pic>
        <p:nvPicPr>
          <p:cNvPr id="8" name="Picture 3" descr="C:\Users\user34\AppData\Local\Microsoft\Windows\Temporary Internet Files\Content.Outlook\JCJUU3M1\YPAN Logo.jpg"/>
          <p:cNvPicPr>
            <a:picLocks noChangeAspect="1" noChangeArrowheads="1"/>
          </p:cNvPicPr>
          <p:nvPr/>
        </p:nvPicPr>
        <p:blipFill>
          <a:blip r:embed="rId5" cstate="print"/>
          <a:srcRect/>
          <a:stretch>
            <a:fillRect/>
          </a:stretch>
        </p:blipFill>
        <p:spPr bwMode="auto">
          <a:xfrm>
            <a:off x="1857356" y="5715016"/>
            <a:ext cx="2857500" cy="652463"/>
          </a:xfrm>
          <a:prstGeom prst="rect">
            <a:avLst/>
          </a:prstGeom>
          <a:noFill/>
        </p:spPr>
      </p:pic>
      <p:pic>
        <p:nvPicPr>
          <p:cNvPr id="9" name="Picture 4" descr="C:\Users\user34\AppData\Local\Microsoft\Windows\Temporary Internet Files\Content.Outlook\JCJUU3M1\logo_espa (2).jpg"/>
          <p:cNvPicPr>
            <a:picLocks noChangeAspect="1" noChangeArrowheads="1"/>
          </p:cNvPicPr>
          <p:nvPr/>
        </p:nvPicPr>
        <p:blipFill>
          <a:blip r:embed="rId6" cstate="print"/>
          <a:srcRect/>
          <a:stretch>
            <a:fillRect/>
          </a:stretch>
        </p:blipFill>
        <p:spPr bwMode="auto">
          <a:xfrm>
            <a:off x="7143769" y="5572141"/>
            <a:ext cx="1426845" cy="927735"/>
          </a:xfrm>
          <a:prstGeom prst="rect">
            <a:avLst/>
          </a:prstGeom>
          <a:noFill/>
        </p:spPr>
      </p:pic>
      <p:pic>
        <p:nvPicPr>
          <p:cNvPr id="10" name="Picture 5" descr="Z:\12 MARKETING\1 COMPANIES_BRANDS\ERMAFIRST\EPAN-LOGOS FINALplagioN.jpg"/>
          <p:cNvPicPr>
            <a:picLocks noChangeAspect="1" noChangeArrowheads="1"/>
          </p:cNvPicPr>
          <p:nvPr/>
        </p:nvPicPr>
        <p:blipFill>
          <a:blip r:embed="rId7" cstate="print"/>
          <a:srcRect/>
          <a:stretch>
            <a:fillRect/>
          </a:stretch>
        </p:blipFill>
        <p:spPr bwMode="auto">
          <a:xfrm>
            <a:off x="4929190" y="5429264"/>
            <a:ext cx="1757934" cy="1053846"/>
          </a:xfrm>
          <a:prstGeom prst="rect">
            <a:avLst/>
          </a:prstGeom>
          <a:noFill/>
        </p:spPr>
      </p:pic>
    </p:spTree>
  </p:cSld>
  <p:clrMapOvr>
    <a:masterClrMapping/>
  </p:clrMapOvr>
  <p:transition advTm="161024"/>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467544" y="692696"/>
          <a:ext cx="8335203" cy="5544617"/>
        </p:xfrm>
        <a:graphic>
          <a:graphicData uri="http://schemas.openxmlformats.org/presentationml/2006/ole">
            <mc:AlternateContent xmlns:mc="http://schemas.openxmlformats.org/markup-compatibility/2006">
              <mc:Choice xmlns:v="urn:schemas-microsoft-com:vml" Requires="v">
                <p:oleObj spid="_x0000_s1032" name="Acrobat Document" r:id="rId4" imgW="16059052" imgH="11353676" progId="AcroExch.Document.11">
                  <p:embed/>
                </p:oleObj>
              </mc:Choice>
              <mc:Fallback>
                <p:oleObj name="Acrobat Document" r:id="rId4" imgW="16059052" imgH="11353676" progId="AcroExch.Document.11">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692696"/>
                        <a:ext cx="8335203" cy="5544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Rounded Rectangular Callout 11"/>
          <p:cNvSpPr/>
          <p:nvPr/>
        </p:nvSpPr>
        <p:spPr>
          <a:xfrm>
            <a:off x="4859338" y="3284984"/>
            <a:ext cx="1728886" cy="1008111"/>
          </a:xfrm>
          <a:prstGeom prst="wedgeRoundRectCallout">
            <a:avLst>
              <a:gd name="adj1" fmla="val 49620"/>
              <a:gd name="adj2" fmla="val 7678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rgbClr val="FF0000"/>
                </a:solidFill>
              </a:rPr>
              <a:t>$12 </a:t>
            </a:r>
            <a:r>
              <a:rPr lang="en-US" sz="1400" dirty="0" err="1">
                <a:solidFill>
                  <a:srgbClr val="FF0000"/>
                </a:solidFill>
              </a:rPr>
              <a:t>mn</a:t>
            </a:r>
            <a:r>
              <a:rPr lang="en-US" sz="1400" dirty="0">
                <a:solidFill>
                  <a:srgbClr val="FF0000"/>
                </a:solidFill>
              </a:rPr>
              <a:t> </a:t>
            </a:r>
            <a:r>
              <a:rPr lang="el-GR" sz="1400" dirty="0" smtClean="0">
                <a:solidFill>
                  <a:srgbClr val="FF0000"/>
                </a:solidFill>
              </a:rPr>
              <a:t>μέχρι το τέλος του 2011 για έλεγχο και πρόληψης στον </a:t>
            </a:r>
            <a:r>
              <a:rPr lang="en-GB" sz="1400" dirty="0" smtClean="0">
                <a:solidFill>
                  <a:srgbClr val="FF0000"/>
                </a:solidFill>
              </a:rPr>
              <a:t>San Diego</a:t>
            </a:r>
            <a:endParaRPr lang="el-GR" sz="1400" dirty="0">
              <a:solidFill>
                <a:srgbClr val="FF0000"/>
              </a:solidFill>
            </a:endParaRPr>
          </a:p>
        </p:txBody>
      </p:sp>
      <p:sp>
        <p:nvSpPr>
          <p:cNvPr id="10" name="Rounded Rectangular Callout 9"/>
          <p:cNvSpPr/>
          <p:nvPr/>
        </p:nvSpPr>
        <p:spPr>
          <a:xfrm>
            <a:off x="5652120" y="2420888"/>
            <a:ext cx="1655763" cy="863600"/>
          </a:xfrm>
          <a:prstGeom prst="wedgeRoundRectCallout">
            <a:avLst>
              <a:gd name="adj1" fmla="val 49620"/>
              <a:gd name="adj2" fmla="val 7678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rgbClr val="FF0000"/>
                </a:solidFill>
              </a:rPr>
              <a:t>$</a:t>
            </a:r>
            <a:r>
              <a:rPr lang="en-US" sz="1400" dirty="0" smtClean="0">
                <a:solidFill>
                  <a:srgbClr val="FF0000"/>
                </a:solidFill>
              </a:rPr>
              <a:t>12 </a:t>
            </a:r>
            <a:r>
              <a:rPr lang="en-US" sz="1400" dirty="0" err="1">
                <a:solidFill>
                  <a:srgbClr val="FF0000"/>
                </a:solidFill>
              </a:rPr>
              <a:t>mn</a:t>
            </a:r>
            <a:r>
              <a:rPr lang="en-US" sz="1400" dirty="0">
                <a:solidFill>
                  <a:srgbClr val="FF0000"/>
                </a:solidFill>
              </a:rPr>
              <a:t> </a:t>
            </a:r>
            <a:r>
              <a:rPr lang="el-GR" sz="1400" dirty="0" err="1" smtClean="0">
                <a:solidFill>
                  <a:srgbClr val="FF0000"/>
                </a:solidFill>
              </a:rPr>
              <a:t>απο</a:t>
            </a:r>
            <a:r>
              <a:rPr lang="en-US" sz="1400" dirty="0" smtClean="0">
                <a:solidFill>
                  <a:srgbClr val="FF0000"/>
                </a:solidFill>
              </a:rPr>
              <a:t> to 2007 </a:t>
            </a:r>
            <a:r>
              <a:rPr lang="el-GR" sz="1400" dirty="0" smtClean="0">
                <a:solidFill>
                  <a:srgbClr val="FF0000"/>
                </a:solidFill>
              </a:rPr>
              <a:t>ως σήμερα για έλεγχο στην </a:t>
            </a:r>
            <a:r>
              <a:rPr lang="en-US" sz="1400" dirty="0" smtClean="0">
                <a:solidFill>
                  <a:srgbClr val="FF0000"/>
                </a:solidFill>
              </a:rPr>
              <a:t>California</a:t>
            </a:r>
            <a:endParaRPr lang="el-GR" sz="1400" dirty="0">
              <a:solidFill>
                <a:srgbClr val="FF0000"/>
              </a:solidFill>
            </a:endParaRPr>
          </a:p>
        </p:txBody>
      </p:sp>
      <p:sp>
        <p:nvSpPr>
          <p:cNvPr id="9" name="Rounded Rectangular Callout 8"/>
          <p:cNvSpPr/>
          <p:nvPr/>
        </p:nvSpPr>
        <p:spPr>
          <a:xfrm>
            <a:off x="3563938" y="4076700"/>
            <a:ext cx="1655762" cy="86518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rgbClr val="FF0000"/>
                </a:solidFill>
              </a:rPr>
              <a:t>$10 </a:t>
            </a:r>
            <a:r>
              <a:rPr lang="en-US" sz="1400" dirty="0" err="1">
                <a:solidFill>
                  <a:srgbClr val="FF0000"/>
                </a:solidFill>
              </a:rPr>
              <a:t>mn</a:t>
            </a:r>
            <a:r>
              <a:rPr lang="en-US" sz="1400" dirty="0">
                <a:solidFill>
                  <a:srgbClr val="FF0000"/>
                </a:solidFill>
              </a:rPr>
              <a:t> </a:t>
            </a:r>
            <a:r>
              <a:rPr lang="el-GR" sz="1400" dirty="0" smtClean="0">
                <a:solidFill>
                  <a:srgbClr val="FF0000"/>
                </a:solidFill>
              </a:rPr>
              <a:t>ετησίως για έλεγχο την ανεξέλεγκτης αύξηση</a:t>
            </a:r>
            <a:endParaRPr lang="el-GR" sz="1400" dirty="0">
              <a:solidFill>
                <a:srgbClr val="FF0000"/>
              </a:solidFill>
            </a:endParaRPr>
          </a:p>
        </p:txBody>
      </p:sp>
      <p:sp>
        <p:nvSpPr>
          <p:cNvPr id="8" name="Rounded Rectangular Callout 7"/>
          <p:cNvSpPr/>
          <p:nvPr/>
        </p:nvSpPr>
        <p:spPr>
          <a:xfrm>
            <a:off x="2195513" y="3429000"/>
            <a:ext cx="1655762" cy="86360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rgbClr val="FF0000"/>
                </a:solidFill>
              </a:rPr>
              <a:t>$7 </a:t>
            </a:r>
            <a:r>
              <a:rPr lang="en-US" sz="1400" dirty="0" err="1">
                <a:solidFill>
                  <a:srgbClr val="FF0000"/>
                </a:solidFill>
              </a:rPr>
              <a:t>mn</a:t>
            </a:r>
            <a:r>
              <a:rPr lang="en-US" sz="1400" dirty="0">
                <a:solidFill>
                  <a:srgbClr val="FF0000"/>
                </a:solidFill>
              </a:rPr>
              <a:t> 2000-2007 </a:t>
            </a:r>
            <a:r>
              <a:rPr lang="el-GR" sz="1400" dirty="0" smtClean="0">
                <a:solidFill>
                  <a:srgbClr val="FF0000"/>
                </a:solidFill>
              </a:rPr>
              <a:t>για εκρίζωση</a:t>
            </a:r>
            <a:endParaRPr lang="el-GR" sz="1400" dirty="0">
              <a:solidFill>
                <a:srgbClr val="FF0000"/>
              </a:solidFill>
            </a:endParaRPr>
          </a:p>
        </p:txBody>
      </p:sp>
      <p:pic>
        <p:nvPicPr>
          <p:cNvPr id="11" name="Picture 10" descr="ermafirst_onwhite copy from Tsoukstou.JPG"/>
          <p:cNvPicPr>
            <a:picLocks noChangeAspect="1"/>
          </p:cNvPicPr>
          <p:nvPr/>
        </p:nvPicPr>
        <p:blipFill>
          <a:blip r:embed="rId6" cstate="print"/>
          <a:stretch>
            <a:fillRect/>
          </a:stretch>
        </p:blipFill>
        <p:spPr>
          <a:xfrm>
            <a:off x="0" y="0"/>
            <a:ext cx="2146504" cy="576064"/>
          </a:xfrm>
          <a:prstGeom prst="rect">
            <a:avLst/>
          </a:prstGeom>
        </p:spPr>
      </p:pic>
      <p:cxnSp>
        <p:nvCxnSpPr>
          <p:cNvPr id="14" name="Straight Connector 13"/>
          <p:cNvCxnSpPr/>
          <p:nvPr/>
        </p:nvCxnSpPr>
        <p:spPr>
          <a:xfrm>
            <a:off x="467544" y="476672"/>
            <a:ext cx="8208912" cy="0"/>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transition advTm="6352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8"/>
                                        </p:tgtEl>
                                        <p:attrNameLst>
                                          <p:attrName>ppt_x</p:attrName>
                                        </p:attrNameLst>
                                      </p:cBhvr>
                                      <p:tavLst>
                                        <p:tav tm="0">
                                          <p:val>
                                            <p:strVal val="ppt_x"/>
                                          </p:val>
                                        </p:tav>
                                        <p:tav tm="100000">
                                          <p:val>
                                            <p:strVal val="ppt_x"/>
                                          </p:val>
                                        </p:tav>
                                      </p:tavLst>
                                    </p:anim>
                                    <p:anim calcmode="lin" valueType="num">
                                      <p:cBhvr additive="base">
                                        <p:cTn id="13" dur="500"/>
                                        <p:tgtEl>
                                          <p:spTgt spid="8"/>
                                        </p:tgtEl>
                                        <p:attrNameLst>
                                          <p:attrName>ppt_y</p:attrName>
                                        </p:attrNameLst>
                                      </p:cBhvr>
                                      <p:tavLst>
                                        <p:tav tm="0">
                                          <p:val>
                                            <p:strVal val="ppt_y"/>
                                          </p:val>
                                        </p:tav>
                                        <p:tav tm="100000">
                                          <p:val>
                                            <p:strVal val="1+ppt_h/2"/>
                                          </p:val>
                                        </p:tav>
                                      </p:tavLst>
                                    </p:anim>
                                    <p:set>
                                      <p:cBhvr>
                                        <p:cTn id="14" dur="1" fill="hold">
                                          <p:stCondLst>
                                            <p:cond delay="499"/>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9"/>
                                        </p:tgtEl>
                                        <p:attrNameLst>
                                          <p:attrName>ppt_x</p:attrName>
                                        </p:attrNameLst>
                                      </p:cBhvr>
                                      <p:tavLst>
                                        <p:tav tm="0">
                                          <p:val>
                                            <p:strVal val="ppt_x"/>
                                          </p:val>
                                        </p:tav>
                                        <p:tav tm="100000">
                                          <p:val>
                                            <p:strVal val="ppt_x"/>
                                          </p:val>
                                        </p:tav>
                                      </p:tavLst>
                                    </p:anim>
                                    <p:anim calcmode="lin" valueType="num">
                                      <p:cBhvr additive="base">
                                        <p:cTn id="25" dur="500"/>
                                        <p:tgtEl>
                                          <p:spTgt spid="9"/>
                                        </p:tgtEl>
                                        <p:attrNameLst>
                                          <p:attrName>ppt_y</p:attrName>
                                        </p:attrNameLst>
                                      </p:cBhvr>
                                      <p:tavLst>
                                        <p:tav tm="0">
                                          <p:val>
                                            <p:strVal val="ppt_y"/>
                                          </p:val>
                                        </p:tav>
                                        <p:tav tm="100000">
                                          <p:val>
                                            <p:strVal val="1+ppt_h/2"/>
                                          </p:val>
                                        </p:tav>
                                      </p:tavLst>
                                    </p:anim>
                                    <p:set>
                                      <p:cBhvr>
                                        <p:cTn id="26" dur="1" fill="hold">
                                          <p:stCondLst>
                                            <p:cond delay="499"/>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1" nodeType="clickEffect">
                                  <p:stCondLst>
                                    <p:cond delay="0"/>
                                  </p:stCondLst>
                                  <p:childTnLst>
                                    <p:anim calcmode="lin" valueType="num">
                                      <p:cBhvr additive="base">
                                        <p:cTn id="36" dur="500"/>
                                        <p:tgtEl>
                                          <p:spTgt spid="10"/>
                                        </p:tgtEl>
                                        <p:attrNameLst>
                                          <p:attrName>ppt_x</p:attrName>
                                        </p:attrNameLst>
                                      </p:cBhvr>
                                      <p:tavLst>
                                        <p:tav tm="0">
                                          <p:val>
                                            <p:strVal val="ppt_x"/>
                                          </p:val>
                                        </p:tav>
                                        <p:tav tm="100000">
                                          <p:val>
                                            <p:strVal val="ppt_x"/>
                                          </p:val>
                                        </p:tav>
                                      </p:tavLst>
                                    </p:anim>
                                    <p:anim calcmode="lin" valueType="num">
                                      <p:cBhvr additive="base">
                                        <p:cTn id="37" dur="500"/>
                                        <p:tgtEl>
                                          <p:spTgt spid="10"/>
                                        </p:tgtEl>
                                        <p:attrNameLst>
                                          <p:attrName>ppt_y</p:attrName>
                                        </p:attrNameLst>
                                      </p:cBhvr>
                                      <p:tavLst>
                                        <p:tav tm="0">
                                          <p:val>
                                            <p:strVal val="ppt_y"/>
                                          </p:val>
                                        </p:tav>
                                        <p:tav tm="100000">
                                          <p:val>
                                            <p:strVal val="1+ppt_h/2"/>
                                          </p:val>
                                        </p:tav>
                                      </p:tavLst>
                                    </p:anim>
                                    <p:set>
                                      <p:cBhvr>
                                        <p:cTn id="38" dur="1" fill="hold">
                                          <p:stCondLst>
                                            <p:cond delay="499"/>
                                          </p:stCondLst>
                                        </p:cTn>
                                        <p:tgtEl>
                                          <p:spTgt spid="1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1" nodeType="clickEffect">
                                  <p:stCondLst>
                                    <p:cond delay="0"/>
                                  </p:stCondLst>
                                  <p:childTnLst>
                                    <p:anim calcmode="lin" valueType="num">
                                      <p:cBhvr additive="base">
                                        <p:cTn id="48" dur="500"/>
                                        <p:tgtEl>
                                          <p:spTgt spid="12"/>
                                        </p:tgtEl>
                                        <p:attrNameLst>
                                          <p:attrName>ppt_x</p:attrName>
                                        </p:attrNameLst>
                                      </p:cBhvr>
                                      <p:tavLst>
                                        <p:tav tm="0">
                                          <p:val>
                                            <p:strVal val="ppt_x"/>
                                          </p:val>
                                        </p:tav>
                                        <p:tav tm="100000">
                                          <p:val>
                                            <p:strVal val="ppt_x"/>
                                          </p:val>
                                        </p:tav>
                                      </p:tavLst>
                                    </p:anim>
                                    <p:anim calcmode="lin" valueType="num">
                                      <p:cBhvr additive="base">
                                        <p:cTn id="49" dur="500"/>
                                        <p:tgtEl>
                                          <p:spTgt spid="12"/>
                                        </p:tgtEl>
                                        <p:attrNameLst>
                                          <p:attrName>ppt_y</p:attrName>
                                        </p:attrNameLst>
                                      </p:cBhvr>
                                      <p:tavLst>
                                        <p:tav tm="0">
                                          <p:val>
                                            <p:strVal val="ppt_y"/>
                                          </p:val>
                                        </p:tav>
                                        <p:tav tm="100000">
                                          <p:val>
                                            <p:strVal val="1+ppt_h/2"/>
                                          </p:val>
                                        </p:tav>
                                      </p:tavLst>
                                    </p:anim>
                                    <p:set>
                                      <p:cBhvr>
                                        <p:cTn id="5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0" grpId="0" animBg="1"/>
      <p:bldP spid="10" grpId="1" animBg="1"/>
      <p:bldP spid="9" grpId="0" animBg="1"/>
      <p:bldP spid="9" grpId="1" animBg="1"/>
      <p:bldP spid="8" grpId="0" animBg="1"/>
      <p:bldP spid="8"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8892480" cy="1296144"/>
          </a:xfrm>
        </p:spPr>
        <p:txBody>
          <a:bodyPr>
            <a:normAutofit fontScale="90000"/>
          </a:bodyPr>
          <a:lstStyle/>
          <a:p>
            <a:pPr lvl="0"/>
            <a:r>
              <a:rPr lang="el-GR" dirty="0" smtClean="0"/>
              <a:t/>
            </a:r>
            <a:br>
              <a:rPr lang="el-GR" dirty="0" smtClean="0"/>
            </a:br>
            <a:r>
              <a:rPr lang="el-GR" sz="3800" dirty="0" smtClean="0"/>
              <a:t>Ιστορική αναδρομή συνθήκης </a:t>
            </a:r>
            <a:br>
              <a:rPr lang="el-GR" sz="3800" dirty="0" smtClean="0"/>
            </a:br>
            <a:r>
              <a:rPr lang="en-GB" sz="3800" dirty="0" err="1" smtClean="0"/>
              <a:t>vs</a:t>
            </a:r>
            <a:r>
              <a:rPr lang="en-GB" sz="3800" dirty="0" smtClean="0"/>
              <a:t> ERMA FIRST </a:t>
            </a:r>
            <a:r>
              <a:rPr lang="en-GB" dirty="0" smtClean="0"/>
              <a:t/>
            </a:r>
            <a:br>
              <a:rPr lang="en-GB" dirty="0" smtClean="0"/>
            </a:br>
            <a:endParaRPr lang="el-GR" dirty="0"/>
          </a:p>
        </p:txBody>
      </p:sp>
      <p:sp>
        <p:nvSpPr>
          <p:cNvPr id="6" name="Footer Placeholder 5"/>
          <p:cNvSpPr>
            <a:spLocks noGrp="1"/>
          </p:cNvSpPr>
          <p:nvPr>
            <p:ph type="ftr" sz="quarter" idx="11"/>
          </p:nvPr>
        </p:nvSpPr>
        <p:spPr/>
        <p:txBody>
          <a:bodyPr/>
          <a:lstStyle/>
          <a:p>
            <a:endParaRPr lang="el-GR" dirty="0"/>
          </a:p>
        </p:txBody>
      </p:sp>
      <p:pic>
        <p:nvPicPr>
          <p:cNvPr id="7" name="Picture 6" descr="ermafirst_onwhite copy from Tsoukstou.JPG"/>
          <p:cNvPicPr>
            <a:picLocks noChangeAspect="1"/>
          </p:cNvPicPr>
          <p:nvPr/>
        </p:nvPicPr>
        <p:blipFill>
          <a:blip r:embed="rId3" cstate="print"/>
          <a:stretch>
            <a:fillRect/>
          </a:stretch>
        </p:blipFill>
        <p:spPr>
          <a:xfrm>
            <a:off x="0" y="0"/>
            <a:ext cx="2146504" cy="576064"/>
          </a:xfrm>
          <a:prstGeom prst="rect">
            <a:avLst/>
          </a:prstGeom>
        </p:spPr>
      </p:pic>
      <p:cxnSp>
        <p:nvCxnSpPr>
          <p:cNvPr id="8" name="Straight Connector 7"/>
          <p:cNvCxnSpPr/>
          <p:nvPr/>
        </p:nvCxnSpPr>
        <p:spPr>
          <a:xfrm>
            <a:off x="467544" y="476672"/>
            <a:ext cx="8208912" cy="0"/>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12" name="Content Placeholder 11" descr="ballast water timeline new.jpg"/>
          <p:cNvPicPr>
            <a:picLocks noGrp="1" noChangeAspect="1"/>
          </p:cNvPicPr>
          <p:nvPr>
            <p:ph idx="1"/>
          </p:nvPr>
        </p:nvPicPr>
        <p:blipFill>
          <a:blip r:embed="rId4" cstate="print"/>
          <a:srcRect l="6971" t="27679" r="5741" b="16636"/>
          <a:stretch>
            <a:fillRect/>
          </a:stretch>
        </p:blipFill>
        <p:spPr>
          <a:xfrm>
            <a:off x="179512" y="1484784"/>
            <a:ext cx="8745885" cy="4311352"/>
          </a:xfrm>
        </p:spPr>
      </p:pic>
      <p:pic>
        <p:nvPicPr>
          <p:cNvPr id="9" name="Picture 2" descr="C:\Users\user34\AppData\Local\Microsoft\Windows\Temporary Internet Files\Content.Outlook\JCJUU3M1\flag_2colors_ΕΤΠΑ.jpg"/>
          <p:cNvPicPr>
            <a:picLocks noChangeAspect="1" noChangeArrowheads="1"/>
          </p:cNvPicPr>
          <p:nvPr/>
        </p:nvPicPr>
        <p:blipFill>
          <a:blip r:embed="rId5"/>
          <a:srcRect/>
          <a:stretch>
            <a:fillRect/>
          </a:stretch>
        </p:blipFill>
        <p:spPr bwMode="auto">
          <a:xfrm>
            <a:off x="800397" y="5706941"/>
            <a:ext cx="950857" cy="979866"/>
          </a:xfrm>
          <a:prstGeom prst="rect">
            <a:avLst/>
          </a:prstGeom>
          <a:noFill/>
        </p:spPr>
      </p:pic>
      <p:pic>
        <p:nvPicPr>
          <p:cNvPr id="10" name="Picture 3" descr="C:\Users\user34\AppData\Local\Microsoft\Windows\Temporary Internet Files\Content.Outlook\JCJUU3M1\YPAN Logo.jpg"/>
          <p:cNvPicPr>
            <a:picLocks noChangeAspect="1" noChangeArrowheads="1"/>
          </p:cNvPicPr>
          <p:nvPr/>
        </p:nvPicPr>
        <p:blipFill>
          <a:blip r:embed="rId6" cstate="print"/>
          <a:srcRect/>
          <a:stretch>
            <a:fillRect/>
          </a:stretch>
        </p:blipFill>
        <p:spPr bwMode="auto">
          <a:xfrm>
            <a:off x="2157719" y="5914801"/>
            <a:ext cx="2417433" cy="551981"/>
          </a:xfrm>
          <a:prstGeom prst="rect">
            <a:avLst/>
          </a:prstGeom>
          <a:noFill/>
        </p:spPr>
      </p:pic>
      <p:pic>
        <p:nvPicPr>
          <p:cNvPr id="11" name="Picture 4" descr="C:\Users\user34\AppData\Local\Microsoft\Windows\Temporary Internet Files\Content.Outlook\JCJUU3M1\logo_espa (2).jpg"/>
          <p:cNvPicPr>
            <a:picLocks noChangeAspect="1" noChangeArrowheads="1"/>
          </p:cNvPicPr>
          <p:nvPr/>
        </p:nvPicPr>
        <p:blipFill>
          <a:blip r:embed="rId7" cstate="print"/>
          <a:srcRect/>
          <a:stretch>
            <a:fillRect/>
          </a:stretch>
        </p:blipFill>
        <p:spPr bwMode="auto">
          <a:xfrm>
            <a:off x="7444132" y="5814319"/>
            <a:ext cx="1207105" cy="784860"/>
          </a:xfrm>
          <a:prstGeom prst="rect">
            <a:avLst/>
          </a:prstGeom>
          <a:noFill/>
        </p:spPr>
      </p:pic>
      <p:pic>
        <p:nvPicPr>
          <p:cNvPr id="13" name="Picture 5" descr="Z:\12 MARKETING\1 COMPANIES_BRANDS\ERMAFIRST\EPAN-LOGOS FINALplagioN.jpg"/>
          <p:cNvPicPr>
            <a:picLocks noChangeAspect="1" noChangeArrowheads="1"/>
          </p:cNvPicPr>
          <p:nvPr/>
        </p:nvPicPr>
        <p:blipFill>
          <a:blip r:embed="rId8" cstate="print"/>
          <a:srcRect/>
          <a:stretch>
            <a:fillRect/>
          </a:stretch>
        </p:blipFill>
        <p:spPr bwMode="auto">
          <a:xfrm>
            <a:off x="5229553" y="5690863"/>
            <a:ext cx="1487204" cy="891549"/>
          </a:xfrm>
          <a:prstGeom prst="rect">
            <a:avLst/>
          </a:prstGeom>
          <a:noFill/>
        </p:spPr>
      </p:pic>
    </p:spTree>
  </p:cSld>
  <p:clrMapOvr>
    <a:masterClrMapping/>
  </p:clrMapOvr>
  <p:transition advTm="1989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pPr algn="ctr"/>
            <a:r>
              <a:rPr lang="el-GR" sz="4000" b="0" dirty="0" smtClean="0"/>
              <a:t>Εικόνα Αγοράς </a:t>
            </a:r>
            <a:r>
              <a:rPr lang="en-GB" sz="4000" dirty="0" smtClean="0"/>
              <a:t>Ballast Water</a:t>
            </a:r>
            <a:endParaRPr lang="el-GR" sz="4000" b="0" dirty="0"/>
          </a:p>
        </p:txBody>
      </p:sp>
      <p:sp>
        <p:nvSpPr>
          <p:cNvPr id="8" name="Footer Placeholder 7"/>
          <p:cNvSpPr>
            <a:spLocks noGrp="1"/>
          </p:cNvSpPr>
          <p:nvPr>
            <p:ph type="ftr" sz="quarter" idx="11"/>
          </p:nvPr>
        </p:nvSpPr>
        <p:spPr/>
        <p:txBody>
          <a:bodyPr/>
          <a:lstStyle/>
          <a:p>
            <a:endParaRPr lang="el-GR" dirty="0"/>
          </a:p>
        </p:txBody>
      </p:sp>
      <p:sp>
        <p:nvSpPr>
          <p:cNvPr id="5" name="Rectangle 4"/>
          <p:cNvSpPr/>
          <p:nvPr/>
        </p:nvSpPr>
        <p:spPr>
          <a:xfrm>
            <a:off x="179512" y="1844824"/>
            <a:ext cx="6264696" cy="3139321"/>
          </a:xfrm>
          <a:prstGeom prst="rect">
            <a:avLst/>
          </a:prstGeom>
        </p:spPr>
        <p:txBody>
          <a:bodyPr wrap="square">
            <a:spAutoFit/>
          </a:bodyPr>
          <a:lstStyle/>
          <a:p>
            <a:pPr marL="285750" indent="-285750">
              <a:buFont typeface="Arial" pitchFamily="34" charset="0"/>
              <a:buChar char="•"/>
            </a:pPr>
            <a:r>
              <a:rPr lang="el-GR" b="1" dirty="0" smtClean="0"/>
              <a:t>Νέες Κατασκευές</a:t>
            </a:r>
          </a:p>
          <a:p>
            <a:pPr marL="742950" lvl="1" indent="-285750">
              <a:buFont typeface="Arial" pitchFamily="34" charset="0"/>
              <a:buChar char="•"/>
            </a:pPr>
            <a:r>
              <a:rPr lang="el-GR" dirty="0" smtClean="0"/>
              <a:t>Περίπου 3.</a:t>
            </a:r>
            <a:r>
              <a:rPr lang="en-US" dirty="0" smtClean="0"/>
              <a:t>540</a:t>
            </a:r>
            <a:r>
              <a:rPr lang="el-GR" dirty="0" smtClean="0"/>
              <a:t> </a:t>
            </a:r>
            <a:r>
              <a:rPr lang="en-US" dirty="0" smtClean="0"/>
              <a:t>contracted </a:t>
            </a:r>
            <a:r>
              <a:rPr lang="el-GR" dirty="0" smtClean="0"/>
              <a:t>πλοία</a:t>
            </a:r>
          </a:p>
          <a:p>
            <a:pPr marL="742950" lvl="1" indent="-285750">
              <a:buFont typeface="Arial" pitchFamily="34" charset="0"/>
              <a:buChar char="•"/>
            </a:pPr>
            <a:r>
              <a:rPr lang="el-GR" dirty="0" smtClean="0"/>
              <a:t>Παράδοση </a:t>
            </a:r>
            <a:r>
              <a:rPr lang="el-GR" b="1" dirty="0" smtClean="0"/>
              <a:t>2012-2015</a:t>
            </a:r>
          </a:p>
          <a:p>
            <a:pPr marL="742950" lvl="1" indent="-285750">
              <a:buFont typeface="Arial" pitchFamily="34" charset="0"/>
              <a:buChar char="•"/>
            </a:pPr>
            <a:r>
              <a:rPr lang="el-GR" dirty="0" smtClean="0"/>
              <a:t>Ελληνικά πλοία: περίπου 240</a:t>
            </a:r>
          </a:p>
          <a:p>
            <a:endParaRPr lang="el-GR" dirty="0"/>
          </a:p>
          <a:p>
            <a:endParaRPr lang="el-GR" dirty="0"/>
          </a:p>
          <a:p>
            <a:pPr marL="285750" indent="-285750">
              <a:buFont typeface="Arial" pitchFamily="34" charset="0"/>
              <a:buChar char="•"/>
            </a:pPr>
            <a:r>
              <a:rPr lang="el-GR" b="1" dirty="0" smtClean="0"/>
              <a:t>Υπάρχοντα </a:t>
            </a:r>
            <a:r>
              <a:rPr lang="el-GR" b="1" dirty="0"/>
              <a:t>Πλοία</a:t>
            </a:r>
            <a:endParaRPr lang="en-US" b="1" dirty="0"/>
          </a:p>
          <a:p>
            <a:pPr marL="742950" lvl="1" indent="-285750">
              <a:buFont typeface="Arial" pitchFamily="34" charset="0"/>
              <a:buChar char="•"/>
            </a:pPr>
            <a:r>
              <a:rPr lang="el-GR" dirty="0"/>
              <a:t>Περίπου 38.000 πλοία παγκοσμίως</a:t>
            </a:r>
          </a:p>
          <a:p>
            <a:pPr marL="742950" lvl="1" indent="-285750">
              <a:buFont typeface="Arial" pitchFamily="34" charset="0"/>
              <a:buChar char="•"/>
            </a:pPr>
            <a:r>
              <a:rPr lang="el-GR" dirty="0"/>
              <a:t>Συμμόρφωση </a:t>
            </a:r>
            <a:r>
              <a:rPr lang="el-GR" b="1" dirty="0"/>
              <a:t>2014-2018</a:t>
            </a:r>
          </a:p>
          <a:p>
            <a:pPr marL="742950" lvl="1" indent="-285750">
              <a:buFont typeface="Arial" pitchFamily="34" charset="0"/>
              <a:buChar char="•"/>
            </a:pPr>
            <a:r>
              <a:rPr lang="el-GR" dirty="0"/>
              <a:t>Ελληνικά Πλοία: περίπου 5.700</a:t>
            </a:r>
          </a:p>
          <a:p>
            <a:pPr lvl="1"/>
            <a:endParaRPr lang="el-GR" dirty="0"/>
          </a:p>
        </p:txBody>
      </p:sp>
      <p:pic>
        <p:nvPicPr>
          <p:cNvPr id="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412776"/>
            <a:ext cx="4980186" cy="1748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ermafirst_onwhite copy from Tsoukstou.JPG"/>
          <p:cNvPicPr>
            <a:picLocks noChangeAspect="1"/>
          </p:cNvPicPr>
          <p:nvPr/>
        </p:nvPicPr>
        <p:blipFill>
          <a:blip r:embed="rId4" cstate="print"/>
          <a:stretch>
            <a:fillRect/>
          </a:stretch>
        </p:blipFill>
        <p:spPr>
          <a:xfrm>
            <a:off x="0" y="0"/>
            <a:ext cx="2146504" cy="576064"/>
          </a:xfrm>
          <a:prstGeom prst="rect">
            <a:avLst/>
          </a:prstGeom>
        </p:spPr>
      </p:pic>
      <p:cxnSp>
        <p:nvCxnSpPr>
          <p:cNvPr id="10" name="Straight Connector 9"/>
          <p:cNvCxnSpPr/>
          <p:nvPr/>
        </p:nvCxnSpPr>
        <p:spPr>
          <a:xfrm>
            <a:off x="467544" y="476672"/>
            <a:ext cx="8208912" cy="0"/>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1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00900" y="3375025"/>
            <a:ext cx="1763713" cy="287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descr="C:\Users\user34\AppData\Local\Microsoft\Windows\Temporary Internet Files\Content.Outlook\JCJUU3M1\flag_2colors_ΕΤΠΑ.jpg"/>
          <p:cNvPicPr>
            <a:picLocks noChangeAspect="1" noChangeArrowheads="1"/>
          </p:cNvPicPr>
          <p:nvPr/>
        </p:nvPicPr>
        <p:blipFill>
          <a:blip r:embed="rId6"/>
          <a:srcRect/>
          <a:stretch>
            <a:fillRect/>
          </a:stretch>
        </p:blipFill>
        <p:spPr bwMode="auto">
          <a:xfrm>
            <a:off x="142844" y="5664996"/>
            <a:ext cx="930408" cy="958793"/>
          </a:xfrm>
          <a:prstGeom prst="rect">
            <a:avLst/>
          </a:prstGeom>
          <a:noFill/>
        </p:spPr>
      </p:pic>
      <p:pic>
        <p:nvPicPr>
          <p:cNvPr id="13" name="Picture 3" descr="C:\Users\user34\AppData\Local\Microsoft\Windows\Temporary Internet Files\Content.Outlook\JCJUU3M1\YPAN Logo.jpg"/>
          <p:cNvPicPr>
            <a:picLocks noChangeAspect="1" noChangeArrowheads="1"/>
          </p:cNvPicPr>
          <p:nvPr/>
        </p:nvPicPr>
        <p:blipFill>
          <a:blip r:embed="rId7" cstate="print"/>
          <a:srcRect/>
          <a:stretch>
            <a:fillRect/>
          </a:stretch>
        </p:blipFill>
        <p:spPr bwMode="auto">
          <a:xfrm>
            <a:off x="1259632" y="5877950"/>
            <a:ext cx="2639786" cy="602752"/>
          </a:xfrm>
          <a:prstGeom prst="rect">
            <a:avLst/>
          </a:prstGeom>
          <a:noFill/>
        </p:spPr>
      </p:pic>
      <p:pic>
        <p:nvPicPr>
          <p:cNvPr id="14" name="Picture 4" descr="C:\Users\user34\AppData\Local\Microsoft\Windows\Temporary Internet Files\Content.Outlook\JCJUU3M1\logo_espa (2).jpg"/>
          <p:cNvPicPr>
            <a:picLocks noChangeAspect="1" noChangeArrowheads="1"/>
          </p:cNvPicPr>
          <p:nvPr/>
        </p:nvPicPr>
        <p:blipFill>
          <a:blip r:embed="rId8" cstate="print"/>
          <a:srcRect/>
          <a:stretch>
            <a:fillRect/>
          </a:stretch>
        </p:blipFill>
        <p:spPr bwMode="auto">
          <a:xfrm>
            <a:off x="5724128" y="5921495"/>
            <a:ext cx="1080120" cy="702294"/>
          </a:xfrm>
          <a:prstGeom prst="rect">
            <a:avLst/>
          </a:prstGeom>
          <a:noFill/>
        </p:spPr>
      </p:pic>
      <p:pic>
        <p:nvPicPr>
          <p:cNvPr id="15" name="Picture 5" descr="Z:\12 MARKETING\1 COMPANIES_BRANDS\ERMAFIRST\EPAN-LOGOS FINALplagioN.jpg"/>
          <p:cNvPicPr>
            <a:picLocks noChangeAspect="1" noChangeArrowheads="1"/>
          </p:cNvPicPr>
          <p:nvPr/>
        </p:nvPicPr>
        <p:blipFill>
          <a:blip r:embed="rId9" cstate="print"/>
          <a:srcRect/>
          <a:stretch>
            <a:fillRect/>
          </a:stretch>
        </p:blipFill>
        <p:spPr bwMode="auto">
          <a:xfrm>
            <a:off x="3911679" y="5769236"/>
            <a:ext cx="1368152" cy="82018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71600" y="529449"/>
            <a:ext cx="6717432" cy="796950"/>
          </a:xfrm>
          <a:prstGeom prst="rect">
            <a:avLst/>
          </a:prstGeom>
        </p:spPr>
        <p:txBody>
          <a:bodyPr/>
          <a:lstStyle/>
          <a:p>
            <a:pPr lvl="0" algn="r">
              <a:spcBef>
                <a:spcPct val="0"/>
              </a:spcBef>
            </a:pPr>
            <a:r>
              <a:rPr lang="el-GR" sz="4400" dirty="0" smtClean="0">
                <a:latin typeface="+mj-lt"/>
                <a:ea typeface="+mj-ea"/>
                <a:cs typeface="+mj-cs"/>
              </a:rPr>
              <a:t>Ενισχύσεις και Ανάπτυξη </a:t>
            </a:r>
            <a:endParaRPr kumimoji="0" lang="el-GR"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37" name="Picture 36" descr="ermafirst_onwhite copy from Tsoukstou.JPG"/>
          <p:cNvPicPr>
            <a:picLocks noChangeAspect="1"/>
          </p:cNvPicPr>
          <p:nvPr/>
        </p:nvPicPr>
        <p:blipFill>
          <a:blip r:embed="rId3" cstate="print"/>
          <a:stretch>
            <a:fillRect/>
          </a:stretch>
        </p:blipFill>
        <p:spPr>
          <a:xfrm>
            <a:off x="0" y="0"/>
            <a:ext cx="2146504" cy="576064"/>
          </a:xfrm>
          <a:prstGeom prst="rect">
            <a:avLst/>
          </a:prstGeom>
        </p:spPr>
      </p:pic>
      <p:cxnSp>
        <p:nvCxnSpPr>
          <p:cNvPr id="38" name="Straight Connector 37"/>
          <p:cNvCxnSpPr/>
          <p:nvPr/>
        </p:nvCxnSpPr>
        <p:spPr>
          <a:xfrm>
            <a:off x="467544" y="476672"/>
            <a:ext cx="8208912" cy="0"/>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4" name="Table 3"/>
          <p:cNvGraphicFramePr>
            <a:graphicFrameLocks noGrp="1"/>
          </p:cNvGraphicFramePr>
          <p:nvPr>
            <p:extLst>
              <p:ext uri="{D42A27DB-BD31-4B8C-83A1-F6EECF244321}">
                <p14:modId xmlns:p14="http://schemas.microsoft.com/office/powerpoint/2010/main" val="3630130194"/>
              </p:ext>
            </p:extLst>
          </p:nvPr>
        </p:nvGraphicFramePr>
        <p:xfrm>
          <a:off x="971600" y="1844824"/>
          <a:ext cx="7416824" cy="3408680"/>
        </p:xfrm>
        <a:graphic>
          <a:graphicData uri="http://schemas.openxmlformats.org/drawingml/2006/table">
            <a:tbl>
              <a:tblPr firstRow="1" bandRow="1">
                <a:tableStyleId>{BC89EF96-8CEA-46FF-86C4-4CE0E7609802}</a:tableStyleId>
              </a:tblPr>
              <a:tblGrid>
                <a:gridCol w="2952328"/>
                <a:gridCol w="4464496"/>
              </a:tblGrid>
              <a:tr h="370840">
                <a:tc>
                  <a:txBody>
                    <a:bodyPr/>
                    <a:lstStyle/>
                    <a:p>
                      <a:r>
                        <a:rPr lang="el-GR" b="1" dirty="0" smtClean="0"/>
                        <a:t>Τίτλος</a:t>
                      </a:r>
                      <a:r>
                        <a:rPr lang="el-GR" b="1" baseline="0" dirty="0" smtClean="0"/>
                        <a:t> Προγράμματος</a:t>
                      </a:r>
                      <a:endParaRPr lang="el-GR" b="1" dirty="0"/>
                    </a:p>
                  </a:txBody>
                  <a:tcPr/>
                </a:tc>
                <a:tc>
                  <a:txBody>
                    <a:bodyPr/>
                    <a:lstStyle/>
                    <a:p>
                      <a:r>
                        <a:rPr lang="el-GR" b="0" dirty="0" smtClean="0"/>
                        <a:t>Νέα Καινοτομική  επιχειρηματικότητα του ΕΠΑΝ </a:t>
                      </a:r>
                      <a:r>
                        <a:rPr lang="el-GR" b="0" i="1" dirty="0" smtClean="0"/>
                        <a:t>ΙΙ</a:t>
                      </a:r>
                      <a:r>
                        <a:rPr lang="el-GR" b="0" baseline="0" dirty="0" smtClean="0"/>
                        <a:t>  </a:t>
                      </a:r>
                      <a:endParaRPr lang="el-GR" b="0" dirty="0"/>
                    </a:p>
                  </a:txBody>
                  <a:tcPr/>
                </a:tc>
              </a:tr>
              <a:tr h="370840">
                <a:tc>
                  <a:txBody>
                    <a:bodyPr/>
                    <a:lstStyle/>
                    <a:p>
                      <a:r>
                        <a:rPr lang="el-GR" b="1" dirty="0" smtClean="0"/>
                        <a:t>Κωδικός Έργου</a:t>
                      </a:r>
                      <a:r>
                        <a:rPr lang="el-GR" b="1" baseline="0" dirty="0" smtClean="0"/>
                        <a:t> </a:t>
                      </a:r>
                      <a:endParaRPr lang="el-GR" b="1" dirty="0"/>
                    </a:p>
                  </a:txBody>
                  <a:tcPr/>
                </a:tc>
                <a:tc>
                  <a:txBody>
                    <a:bodyPr/>
                    <a:lstStyle/>
                    <a:p>
                      <a:r>
                        <a:rPr lang="el-GR" dirty="0" smtClean="0"/>
                        <a:t>ΝΕΚ-00954</a:t>
                      </a:r>
                      <a:endParaRPr lang="el-GR" dirty="0"/>
                    </a:p>
                  </a:txBody>
                  <a:tcPr/>
                </a:tc>
              </a:tr>
              <a:tr h="370840">
                <a:tc>
                  <a:txBody>
                    <a:bodyPr/>
                    <a:lstStyle/>
                    <a:p>
                      <a:r>
                        <a:rPr lang="el-GR" b="1" dirty="0" smtClean="0"/>
                        <a:t>Φορέας</a:t>
                      </a:r>
                      <a:r>
                        <a:rPr lang="el-GR" b="1" baseline="0" dirty="0" smtClean="0"/>
                        <a:t> Προκήρυξης </a:t>
                      </a:r>
                      <a:endParaRPr lang="el-GR" b="1" dirty="0"/>
                    </a:p>
                  </a:txBody>
                  <a:tcPr/>
                </a:tc>
                <a:tc>
                  <a:txBody>
                    <a:bodyPr/>
                    <a:lstStyle/>
                    <a:p>
                      <a:r>
                        <a:rPr lang="el-GR" dirty="0" smtClean="0"/>
                        <a:t>Γενική</a:t>
                      </a:r>
                      <a:r>
                        <a:rPr lang="el-GR" baseline="0" dirty="0" smtClean="0"/>
                        <a:t> Γραμματεία Βιομηχανίας του Υπουργείου Ανάπτυξης και Ανταγωνιστικότητας </a:t>
                      </a:r>
                      <a:endParaRPr lang="el-GR" dirty="0"/>
                    </a:p>
                  </a:txBody>
                  <a:tcPr/>
                </a:tc>
              </a:tr>
              <a:tr h="370840">
                <a:tc>
                  <a:txBody>
                    <a:bodyPr/>
                    <a:lstStyle/>
                    <a:p>
                      <a:r>
                        <a:rPr lang="el-GR" b="1" dirty="0" smtClean="0"/>
                        <a:t>Φορέας</a:t>
                      </a:r>
                      <a:r>
                        <a:rPr lang="el-GR" b="1" baseline="0" dirty="0" smtClean="0"/>
                        <a:t> Διαχείρισης </a:t>
                      </a:r>
                      <a:endParaRPr lang="el-GR" b="1" dirty="0"/>
                    </a:p>
                  </a:txBody>
                  <a:tcPr/>
                </a:tc>
                <a:tc>
                  <a:txBody>
                    <a:bodyPr/>
                    <a:lstStyle/>
                    <a:p>
                      <a:r>
                        <a:rPr lang="el-GR" dirty="0" smtClean="0"/>
                        <a:t>Ελληνική</a:t>
                      </a:r>
                      <a:r>
                        <a:rPr lang="el-GR" baseline="0" dirty="0" smtClean="0"/>
                        <a:t> Αναπτυξιακή Εταιρεία (ΕΛΑΝΕΤ)</a:t>
                      </a:r>
                      <a:endParaRPr lang="el-GR" dirty="0"/>
                    </a:p>
                  </a:txBody>
                  <a:tcPr/>
                </a:tc>
              </a:tr>
              <a:tr h="370840">
                <a:tc>
                  <a:txBody>
                    <a:bodyPr/>
                    <a:lstStyle/>
                    <a:p>
                      <a:r>
                        <a:rPr lang="el-GR" b="1" dirty="0" smtClean="0"/>
                        <a:t>Χρόνος</a:t>
                      </a:r>
                      <a:r>
                        <a:rPr lang="el-GR" b="1" baseline="0" dirty="0" smtClean="0"/>
                        <a:t> Ένταξης </a:t>
                      </a:r>
                      <a:endParaRPr lang="el-GR" b="1" dirty="0"/>
                    </a:p>
                  </a:txBody>
                  <a:tcPr/>
                </a:tc>
                <a:tc>
                  <a:txBody>
                    <a:bodyPr/>
                    <a:lstStyle/>
                    <a:p>
                      <a:r>
                        <a:rPr lang="el-GR" dirty="0" smtClean="0"/>
                        <a:t>29/06/2012</a:t>
                      </a:r>
                      <a:endParaRPr lang="el-GR" dirty="0"/>
                    </a:p>
                  </a:txBody>
                  <a:tcPr/>
                </a:tc>
              </a:tr>
              <a:tr h="370840">
                <a:tc>
                  <a:txBody>
                    <a:bodyPr/>
                    <a:lstStyle/>
                    <a:p>
                      <a:r>
                        <a:rPr lang="el-GR" b="1" dirty="0" smtClean="0"/>
                        <a:t>Προϋπολογισμός</a:t>
                      </a:r>
                      <a:r>
                        <a:rPr lang="el-GR" b="1" baseline="0" dirty="0" smtClean="0"/>
                        <a:t> ‘Έργου </a:t>
                      </a:r>
                      <a:endParaRPr lang="el-GR" b="1" dirty="0"/>
                    </a:p>
                  </a:txBody>
                  <a:tcPr/>
                </a:tc>
                <a:tc>
                  <a:txBody>
                    <a:bodyPr/>
                    <a:lstStyle/>
                    <a:p>
                      <a:r>
                        <a:rPr lang="el-GR" dirty="0" smtClean="0"/>
                        <a:t>265.987,51 €</a:t>
                      </a:r>
                      <a:endParaRPr lang="el-GR" dirty="0"/>
                    </a:p>
                  </a:txBody>
                  <a:tcPr/>
                </a:tc>
              </a:tr>
              <a:tr h="370840">
                <a:tc>
                  <a:txBody>
                    <a:bodyPr/>
                    <a:lstStyle/>
                    <a:p>
                      <a:r>
                        <a:rPr lang="el-GR" b="1" dirty="0" smtClean="0"/>
                        <a:t>Δημοσία</a:t>
                      </a:r>
                      <a:r>
                        <a:rPr lang="el-GR" b="1" baseline="0" dirty="0" smtClean="0"/>
                        <a:t> Δαπάνη </a:t>
                      </a:r>
                      <a:endParaRPr lang="el-GR" b="1" dirty="0"/>
                    </a:p>
                  </a:txBody>
                  <a:tcPr/>
                </a:tc>
                <a:tc>
                  <a:txBody>
                    <a:bodyPr/>
                    <a:lstStyle/>
                    <a:p>
                      <a:r>
                        <a:rPr lang="el-GR" dirty="0" smtClean="0"/>
                        <a:t>159.592,51 €</a:t>
                      </a:r>
                      <a:endParaRPr lang="el-GR" dirty="0"/>
                    </a:p>
                  </a:txBody>
                  <a:tcPr/>
                </a:tc>
              </a:tr>
            </a:tbl>
          </a:graphicData>
        </a:graphic>
      </p:graphicFrame>
      <p:pic>
        <p:nvPicPr>
          <p:cNvPr id="19458" name="Picture 2" descr="C:\Users\user34\AppData\Local\Microsoft\Windows\Temporary Internet Files\Content.Outlook\JCJUU3M1\flag_2colors_ΕΤΠΑ.jpg"/>
          <p:cNvPicPr>
            <a:picLocks noChangeAspect="1" noChangeArrowheads="1"/>
          </p:cNvPicPr>
          <p:nvPr/>
        </p:nvPicPr>
        <p:blipFill>
          <a:blip r:embed="rId4"/>
          <a:srcRect/>
          <a:stretch>
            <a:fillRect/>
          </a:stretch>
        </p:blipFill>
        <p:spPr bwMode="auto">
          <a:xfrm>
            <a:off x="718908" y="5676898"/>
            <a:ext cx="866992" cy="893443"/>
          </a:xfrm>
          <a:prstGeom prst="rect">
            <a:avLst/>
          </a:prstGeom>
          <a:noFill/>
        </p:spPr>
      </p:pic>
      <p:pic>
        <p:nvPicPr>
          <p:cNvPr id="19459" name="Picture 3" descr="C:\Users\user34\AppData\Local\Microsoft\Windows\Temporary Internet Files\Content.Outlook\JCJUU3M1\YPAN Logo.jpg"/>
          <p:cNvPicPr>
            <a:picLocks noChangeAspect="1" noChangeArrowheads="1"/>
          </p:cNvPicPr>
          <p:nvPr/>
        </p:nvPicPr>
        <p:blipFill>
          <a:blip r:embed="rId5" cstate="print"/>
          <a:srcRect/>
          <a:stretch>
            <a:fillRect/>
          </a:stretch>
        </p:blipFill>
        <p:spPr bwMode="auto">
          <a:xfrm>
            <a:off x="2076230" y="5847020"/>
            <a:ext cx="2204217" cy="503297"/>
          </a:xfrm>
          <a:prstGeom prst="rect">
            <a:avLst/>
          </a:prstGeom>
          <a:noFill/>
        </p:spPr>
      </p:pic>
      <p:pic>
        <p:nvPicPr>
          <p:cNvPr id="19460" name="Picture 4" descr="C:\Users\user34\AppData\Local\Microsoft\Windows\Temporary Internet Files\Content.Outlook\JCJUU3M1\logo_espa (2).jpg"/>
          <p:cNvPicPr>
            <a:picLocks noChangeAspect="1" noChangeArrowheads="1"/>
          </p:cNvPicPr>
          <p:nvPr/>
        </p:nvPicPr>
        <p:blipFill>
          <a:blip r:embed="rId6" cstate="print"/>
          <a:srcRect/>
          <a:stretch>
            <a:fillRect/>
          </a:stretch>
        </p:blipFill>
        <p:spPr bwMode="auto">
          <a:xfrm>
            <a:off x="7362643" y="5767078"/>
            <a:ext cx="1100639" cy="715636"/>
          </a:xfrm>
          <a:prstGeom prst="rect">
            <a:avLst/>
          </a:prstGeom>
          <a:noFill/>
        </p:spPr>
      </p:pic>
      <p:pic>
        <p:nvPicPr>
          <p:cNvPr id="19461" name="Picture 5" descr="Z:\12 MARKETING\1 COMPANIES_BRANDS\ERMAFIRST\EPAN-LOGOS FINALplagioN.jpg"/>
          <p:cNvPicPr>
            <a:picLocks noChangeAspect="1" noChangeArrowheads="1"/>
          </p:cNvPicPr>
          <p:nvPr/>
        </p:nvPicPr>
        <p:blipFill>
          <a:blip r:embed="rId7" cstate="print"/>
          <a:srcRect/>
          <a:stretch>
            <a:fillRect/>
          </a:stretch>
        </p:blipFill>
        <p:spPr bwMode="auto">
          <a:xfrm>
            <a:off x="5148064" y="5653032"/>
            <a:ext cx="1356034" cy="812915"/>
          </a:xfrm>
          <a:prstGeom prst="rect">
            <a:avLst/>
          </a:prstGeom>
          <a:noFill/>
        </p:spPr>
      </p:pic>
    </p:spTree>
    <p:extLst>
      <p:ext uri="{BB962C8B-B14F-4D97-AF65-F5344CB8AC3E}">
        <p14:creationId xmlns:p14="http://schemas.microsoft.com/office/powerpoint/2010/main" val="9269120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720080"/>
          </a:xfrm>
        </p:spPr>
        <p:txBody>
          <a:bodyPr>
            <a:normAutofit fontScale="90000"/>
          </a:bodyPr>
          <a:lstStyle/>
          <a:p>
            <a:r>
              <a:rPr lang="el-GR" dirty="0" smtClean="0"/>
              <a:t>Στόχοι Προγράμματος </a:t>
            </a:r>
            <a:endParaRPr lang="el-GR" dirty="0"/>
          </a:p>
        </p:txBody>
      </p:sp>
      <p:sp>
        <p:nvSpPr>
          <p:cNvPr id="3" name="Content Placeholder 2"/>
          <p:cNvSpPr>
            <a:spLocks noGrp="1"/>
          </p:cNvSpPr>
          <p:nvPr>
            <p:ph idx="1"/>
          </p:nvPr>
        </p:nvSpPr>
        <p:spPr>
          <a:xfrm>
            <a:off x="467544" y="1340768"/>
            <a:ext cx="8229600" cy="4525963"/>
          </a:xfrm>
        </p:spPr>
        <p:txBody>
          <a:bodyPr>
            <a:normAutofit fontScale="85000" lnSpcReduction="10000"/>
          </a:bodyPr>
          <a:lstStyle/>
          <a:p>
            <a:r>
              <a:rPr lang="el-GR" dirty="0" smtClean="0"/>
              <a:t>Εξασφάλιση Διπλώματος Ευρεσιτεχνίας του προϊόντος </a:t>
            </a:r>
          </a:p>
          <a:p>
            <a:r>
              <a:rPr lang="el-GR" dirty="0" smtClean="0"/>
              <a:t>Ανάπτυξη συστημάτων ποιότητας  </a:t>
            </a:r>
          </a:p>
          <a:p>
            <a:r>
              <a:rPr lang="el-GR" dirty="0" smtClean="0"/>
              <a:t>Δημιουργία απασχόλησης στελεχών υψηλής τεχνολογικής εξειδίκευσης </a:t>
            </a:r>
          </a:p>
          <a:p>
            <a:r>
              <a:rPr lang="el-GR" dirty="0" smtClean="0"/>
              <a:t>Αύξηση του κύκλου εργασιών κυρίως στο εξωτερικό </a:t>
            </a:r>
          </a:p>
          <a:p>
            <a:r>
              <a:rPr lang="el-GR" dirty="0" smtClean="0"/>
              <a:t>Έντονη παρουσία στις διεθνείς αγορές </a:t>
            </a:r>
          </a:p>
          <a:p>
            <a:r>
              <a:rPr lang="el-GR" dirty="0" smtClean="0"/>
              <a:t>Αναβάθμιση της μηχανογράφησης της εταιρίας </a:t>
            </a:r>
          </a:p>
          <a:p>
            <a:r>
              <a:rPr lang="el-GR" dirty="0" smtClean="0"/>
              <a:t>Εξασφάλιση σύγχρονων μεθόδων απομακρυσμένου </a:t>
            </a:r>
            <a:r>
              <a:rPr lang="en-US" dirty="0" smtClean="0"/>
              <a:t>marketing </a:t>
            </a:r>
            <a:r>
              <a:rPr lang="el-GR" dirty="0" smtClean="0"/>
              <a:t>του προϊόντος της. </a:t>
            </a:r>
          </a:p>
          <a:p>
            <a:endParaRPr lang="el-GR" dirty="0" smtClean="0"/>
          </a:p>
          <a:p>
            <a:endParaRPr lang="el-GR" dirty="0"/>
          </a:p>
        </p:txBody>
      </p:sp>
      <p:pic>
        <p:nvPicPr>
          <p:cNvPr id="4" name="Picture 3" descr="ermafirst_onwhite copy from Tsoukstou.JPG"/>
          <p:cNvPicPr>
            <a:picLocks noChangeAspect="1"/>
          </p:cNvPicPr>
          <p:nvPr/>
        </p:nvPicPr>
        <p:blipFill>
          <a:blip r:embed="rId3" cstate="print"/>
          <a:stretch>
            <a:fillRect/>
          </a:stretch>
        </p:blipFill>
        <p:spPr>
          <a:xfrm>
            <a:off x="0" y="0"/>
            <a:ext cx="2146504" cy="576064"/>
          </a:xfrm>
          <a:prstGeom prst="rect">
            <a:avLst/>
          </a:prstGeom>
        </p:spPr>
      </p:pic>
      <p:cxnSp>
        <p:nvCxnSpPr>
          <p:cNvPr id="5" name="Straight Connector 4"/>
          <p:cNvCxnSpPr/>
          <p:nvPr/>
        </p:nvCxnSpPr>
        <p:spPr>
          <a:xfrm>
            <a:off x="467544" y="476672"/>
            <a:ext cx="8208912" cy="0"/>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6" name="Picture 2" descr="C:\Users\user34\AppData\Local\Microsoft\Windows\Temporary Internet Files\Content.Outlook\JCJUU3M1\flag_2colors_ΕΤΠΑ.jpg"/>
          <p:cNvPicPr>
            <a:picLocks noChangeAspect="1" noChangeArrowheads="1"/>
          </p:cNvPicPr>
          <p:nvPr/>
        </p:nvPicPr>
        <p:blipFill>
          <a:blip r:embed="rId4"/>
          <a:srcRect/>
          <a:stretch>
            <a:fillRect/>
          </a:stretch>
        </p:blipFill>
        <p:spPr bwMode="auto">
          <a:xfrm>
            <a:off x="718908" y="5676898"/>
            <a:ext cx="866992" cy="893443"/>
          </a:xfrm>
          <a:prstGeom prst="rect">
            <a:avLst/>
          </a:prstGeom>
          <a:noFill/>
        </p:spPr>
      </p:pic>
      <p:pic>
        <p:nvPicPr>
          <p:cNvPr id="7" name="Picture 3" descr="C:\Users\user34\AppData\Local\Microsoft\Windows\Temporary Internet Files\Content.Outlook\JCJUU3M1\YPAN Logo.jpg"/>
          <p:cNvPicPr>
            <a:picLocks noChangeAspect="1" noChangeArrowheads="1"/>
          </p:cNvPicPr>
          <p:nvPr/>
        </p:nvPicPr>
        <p:blipFill>
          <a:blip r:embed="rId5" cstate="print"/>
          <a:srcRect/>
          <a:stretch>
            <a:fillRect/>
          </a:stretch>
        </p:blipFill>
        <p:spPr bwMode="auto">
          <a:xfrm>
            <a:off x="2076230" y="5847020"/>
            <a:ext cx="2204217" cy="503297"/>
          </a:xfrm>
          <a:prstGeom prst="rect">
            <a:avLst/>
          </a:prstGeom>
          <a:noFill/>
        </p:spPr>
      </p:pic>
      <p:pic>
        <p:nvPicPr>
          <p:cNvPr id="8" name="Picture 4" descr="C:\Users\user34\AppData\Local\Microsoft\Windows\Temporary Internet Files\Content.Outlook\JCJUU3M1\logo_espa (2).jpg"/>
          <p:cNvPicPr>
            <a:picLocks noChangeAspect="1" noChangeArrowheads="1"/>
          </p:cNvPicPr>
          <p:nvPr/>
        </p:nvPicPr>
        <p:blipFill>
          <a:blip r:embed="rId6" cstate="print"/>
          <a:srcRect/>
          <a:stretch>
            <a:fillRect/>
          </a:stretch>
        </p:blipFill>
        <p:spPr bwMode="auto">
          <a:xfrm>
            <a:off x="7362643" y="5767078"/>
            <a:ext cx="1100639" cy="715636"/>
          </a:xfrm>
          <a:prstGeom prst="rect">
            <a:avLst/>
          </a:prstGeom>
          <a:noFill/>
        </p:spPr>
      </p:pic>
      <p:pic>
        <p:nvPicPr>
          <p:cNvPr id="9" name="Picture 5" descr="Z:\12 MARKETING\1 COMPANIES_BRANDS\ERMAFIRST\EPAN-LOGOS FINALplagioN.jpg"/>
          <p:cNvPicPr>
            <a:picLocks noChangeAspect="1" noChangeArrowheads="1"/>
          </p:cNvPicPr>
          <p:nvPr/>
        </p:nvPicPr>
        <p:blipFill>
          <a:blip r:embed="rId7" cstate="print"/>
          <a:srcRect/>
          <a:stretch>
            <a:fillRect/>
          </a:stretch>
        </p:blipFill>
        <p:spPr bwMode="auto">
          <a:xfrm>
            <a:off x="5148064" y="5653032"/>
            <a:ext cx="1356034" cy="81291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331640" y="404664"/>
            <a:ext cx="7056784" cy="1296144"/>
          </a:xfrm>
          <a:prstGeom prst="rect">
            <a:avLst/>
          </a:prstGeom>
        </p:spPr>
        <p:txBody>
          <a:bodyPr/>
          <a:lstStyle/>
          <a:p>
            <a:pPr lvl="0">
              <a:spcBef>
                <a:spcPct val="0"/>
              </a:spcBef>
            </a:pPr>
            <a:r>
              <a:rPr lang="el-GR" sz="3200" dirty="0" smtClean="0">
                <a:latin typeface="+mj-lt"/>
                <a:ea typeface="+mj-ea"/>
                <a:cs typeface="+mj-cs"/>
              </a:rPr>
              <a:t>Αποτέλεσμα: Η </a:t>
            </a:r>
            <a:r>
              <a:rPr lang="en-US" sz="3200" dirty="0" smtClean="0">
                <a:latin typeface="+mj-lt"/>
                <a:ea typeface="+mj-ea"/>
                <a:cs typeface="+mj-cs"/>
              </a:rPr>
              <a:t>ERMA FIRST </a:t>
            </a:r>
            <a:r>
              <a:rPr lang="el-GR" sz="3200" dirty="0" smtClean="0">
                <a:latin typeface="+mj-lt"/>
                <a:ea typeface="+mj-ea"/>
                <a:cs typeface="+mj-cs"/>
              </a:rPr>
              <a:t>σε αριθμούς</a:t>
            </a:r>
            <a:endParaRPr kumimoji="0" lang="el-GR" sz="32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3" name="Content Placeholder 8"/>
          <p:cNvGraphicFramePr>
            <a:graphicFrameLocks/>
          </p:cNvGraphicFramePr>
          <p:nvPr>
            <p:extLst>
              <p:ext uri="{D42A27DB-BD31-4B8C-83A1-F6EECF244321}">
                <p14:modId xmlns:p14="http://schemas.microsoft.com/office/powerpoint/2010/main" val="519234940"/>
              </p:ext>
            </p:extLst>
          </p:nvPr>
        </p:nvGraphicFramePr>
        <p:xfrm>
          <a:off x="683568" y="1087782"/>
          <a:ext cx="7704856" cy="4406025"/>
        </p:xfrm>
        <a:graphic>
          <a:graphicData uri="http://schemas.openxmlformats.org/drawingml/2006/table">
            <a:tbl>
              <a:tblPr firstRow="1" bandRow="1">
                <a:tableStyleId>{5C22544A-7EE6-4342-B048-85BDC9FD1C3A}</a:tableStyleId>
              </a:tblPr>
              <a:tblGrid>
                <a:gridCol w="4500500"/>
                <a:gridCol w="3204356"/>
              </a:tblGrid>
              <a:tr h="570344">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600" dirty="0" smtClean="0"/>
                        <a:t>Η πρώτη Ελληνική εταιρία</a:t>
                      </a:r>
                      <a:r>
                        <a:rPr lang="el-GR" sz="1600" baseline="0" dirty="0" smtClean="0"/>
                        <a:t> με πιστοποιημένο σύστημα διαχείρισης θαλασσίου Έρματος </a:t>
                      </a:r>
                      <a:endParaRPr lang="el-GR" sz="1600" dirty="0"/>
                    </a:p>
                  </a:txBody>
                  <a:tcPr/>
                </a:tc>
                <a:tc hMerge="1">
                  <a:txBody>
                    <a:bodyPr/>
                    <a:lstStyle/>
                    <a:p>
                      <a:endParaRPr lang="el-GR"/>
                    </a:p>
                  </a:txBody>
                  <a:tcPr/>
                </a:tc>
              </a:tr>
              <a:tr h="6388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600" dirty="0" smtClean="0"/>
                        <a:t>Κατάταξη</a:t>
                      </a:r>
                      <a:r>
                        <a:rPr lang="el-GR" sz="1600" baseline="0" dirty="0" smtClean="0"/>
                        <a:t> στην παγκόσμια λίστα κατασκευαστών συστημάτων διαχείρισης θαλασσίου έρματος </a:t>
                      </a:r>
                      <a:endParaRPr lang="el-GR" sz="1600" dirty="0"/>
                    </a:p>
                  </a:txBody>
                  <a:tcPr/>
                </a:tc>
                <a:tc>
                  <a:txBody>
                    <a:bodyPr/>
                    <a:lstStyle/>
                    <a:p>
                      <a:r>
                        <a:rPr lang="el-GR" dirty="0" smtClean="0"/>
                        <a:t>23</a:t>
                      </a:r>
                      <a:r>
                        <a:rPr lang="el-GR" baseline="30000" dirty="0" smtClean="0"/>
                        <a:t>η</a:t>
                      </a:r>
                      <a:r>
                        <a:rPr lang="el-GR" dirty="0" smtClean="0"/>
                        <a:t> </a:t>
                      </a:r>
                      <a:endParaRPr lang="el-GR" dirty="0"/>
                    </a:p>
                  </a:txBody>
                  <a:tcPr/>
                </a:tc>
              </a:tr>
              <a:tr h="5474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600" dirty="0" smtClean="0"/>
                        <a:t>Αύξηση</a:t>
                      </a:r>
                      <a:r>
                        <a:rPr lang="el-GR" sz="1600" baseline="0" dirty="0" smtClean="0"/>
                        <a:t> αριθμού εργαζομένων τα τελευταία 3 χρόνια </a:t>
                      </a:r>
                      <a:endParaRPr lang="el-GR" sz="1600" dirty="0"/>
                    </a:p>
                  </a:txBody>
                  <a:tcPr/>
                </a:tc>
                <a:tc>
                  <a:txBody>
                    <a:bodyPr/>
                    <a:lstStyle/>
                    <a:p>
                      <a:r>
                        <a:rPr lang="el-GR" dirty="0" smtClean="0"/>
                        <a:t>500%  </a:t>
                      </a:r>
                      <a:endParaRPr lang="el-GR" dirty="0"/>
                    </a:p>
                  </a:txBody>
                  <a:tcPr/>
                </a:tc>
              </a:tr>
              <a:tr h="6525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600" dirty="0" smtClean="0"/>
                        <a:t>Σχέδιο</a:t>
                      </a:r>
                      <a:r>
                        <a:rPr lang="el-GR" sz="1600" baseline="0" dirty="0" smtClean="0"/>
                        <a:t> αύξησης των εργαζομένων στα επόμενα 2 χρόνια</a:t>
                      </a:r>
                      <a:endParaRPr lang="el-GR"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l-GR" sz="1600" dirty="0" smtClean="0"/>
                    </a:p>
                  </a:txBody>
                  <a:tcPr/>
                </a:tc>
                <a:tc>
                  <a:txBody>
                    <a:bodyPr/>
                    <a:lstStyle/>
                    <a:p>
                      <a:r>
                        <a:rPr lang="el-GR" dirty="0" smtClean="0"/>
                        <a:t>300% </a:t>
                      </a:r>
                      <a:endParaRPr lang="el-GR" dirty="0"/>
                    </a:p>
                  </a:txBody>
                  <a:tcPr/>
                </a:tc>
              </a:tr>
              <a:tr h="405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600" dirty="0" smtClean="0"/>
                        <a:t>Ετήσια αύξηση</a:t>
                      </a:r>
                      <a:r>
                        <a:rPr lang="el-GR" sz="1600" baseline="0" dirty="0" smtClean="0"/>
                        <a:t> τζίρου ανά έτος ως το 2018 </a:t>
                      </a:r>
                      <a:endParaRPr lang="el-GR" sz="1600" dirty="0" smtClean="0"/>
                    </a:p>
                  </a:txBody>
                  <a:tcPr/>
                </a:tc>
                <a:tc>
                  <a:txBody>
                    <a:bodyPr/>
                    <a:lstStyle/>
                    <a:p>
                      <a:r>
                        <a:rPr lang="el-GR" dirty="0" smtClean="0"/>
                        <a:t>200% </a:t>
                      </a:r>
                      <a:endParaRPr lang="el-GR" dirty="0"/>
                    </a:p>
                  </a:txBody>
                  <a:tcPr/>
                </a:tc>
              </a:tr>
              <a:tr h="4746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600" dirty="0" smtClean="0"/>
                        <a:t>Ποσοστό</a:t>
                      </a:r>
                      <a:r>
                        <a:rPr lang="el-GR" sz="1600" baseline="0" dirty="0" smtClean="0"/>
                        <a:t> τζίρου σε εξαγωγές</a:t>
                      </a:r>
                      <a:endParaRPr lang="el-GR" sz="1600" dirty="0" smtClean="0"/>
                    </a:p>
                  </a:txBody>
                  <a:tcPr/>
                </a:tc>
                <a:tc>
                  <a:txBody>
                    <a:bodyPr/>
                    <a:lstStyle/>
                    <a:p>
                      <a:r>
                        <a:rPr lang="el-GR" dirty="0" smtClean="0"/>
                        <a:t>90% </a:t>
                      </a:r>
                      <a:endParaRPr lang="el-GR" dirty="0"/>
                    </a:p>
                  </a:txBody>
                  <a:tcPr/>
                </a:tc>
              </a:tr>
              <a:tr h="57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600" dirty="0" smtClean="0"/>
                        <a:t>Συνέργιες </a:t>
                      </a:r>
                    </a:p>
                  </a:txBody>
                  <a:tcPr/>
                </a:tc>
                <a:tc>
                  <a:txBody>
                    <a:bodyPr/>
                    <a:lstStyle/>
                    <a:p>
                      <a:r>
                        <a:rPr lang="el-GR" dirty="0" smtClean="0"/>
                        <a:t>5 Ελληνικές</a:t>
                      </a:r>
                      <a:r>
                        <a:rPr lang="el-GR" baseline="0" dirty="0" smtClean="0"/>
                        <a:t> Κατασκευαστικές Εταιρείες </a:t>
                      </a:r>
                    </a:p>
                    <a:p>
                      <a:r>
                        <a:rPr lang="el-GR" baseline="0" dirty="0" smtClean="0"/>
                        <a:t>15 προμηθευτές </a:t>
                      </a:r>
                      <a:endParaRPr lang="el-GR" dirty="0"/>
                    </a:p>
                  </a:txBody>
                  <a:tcPr/>
                </a:tc>
              </a:tr>
            </a:tbl>
          </a:graphicData>
        </a:graphic>
      </p:graphicFrame>
      <p:pic>
        <p:nvPicPr>
          <p:cNvPr id="37" name="Picture 36" descr="ermafirst_onwhite copy from Tsoukstou.JPG"/>
          <p:cNvPicPr>
            <a:picLocks noChangeAspect="1"/>
          </p:cNvPicPr>
          <p:nvPr/>
        </p:nvPicPr>
        <p:blipFill>
          <a:blip r:embed="rId3" cstate="print"/>
          <a:stretch>
            <a:fillRect/>
          </a:stretch>
        </p:blipFill>
        <p:spPr>
          <a:xfrm>
            <a:off x="0" y="0"/>
            <a:ext cx="2146504" cy="576064"/>
          </a:xfrm>
          <a:prstGeom prst="rect">
            <a:avLst/>
          </a:prstGeom>
        </p:spPr>
      </p:pic>
      <p:cxnSp>
        <p:nvCxnSpPr>
          <p:cNvPr id="38" name="Straight Connector 37"/>
          <p:cNvCxnSpPr/>
          <p:nvPr/>
        </p:nvCxnSpPr>
        <p:spPr>
          <a:xfrm>
            <a:off x="467544" y="476672"/>
            <a:ext cx="8208912" cy="0"/>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6" name="Picture 2" descr="C:\Users\user34\AppData\Local\Microsoft\Windows\Temporary Internet Files\Content.Outlook\JCJUU3M1\flag_2colors_ΕΤΠΑ.jpg"/>
          <p:cNvPicPr>
            <a:picLocks noChangeAspect="1" noChangeArrowheads="1"/>
          </p:cNvPicPr>
          <p:nvPr/>
        </p:nvPicPr>
        <p:blipFill>
          <a:blip r:embed="rId4"/>
          <a:srcRect/>
          <a:stretch>
            <a:fillRect/>
          </a:stretch>
        </p:blipFill>
        <p:spPr bwMode="auto">
          <a:xfrm>
            <a:off x="718908" y="5676898"/>
            <a:ext cx="866992" cy="893443"/>
          </a:xfrm>
          <a:prstGeom prst="rect">
            <a:avLst/>
          </a:prstGeom>
          <a:noFill/>
        </p:spPr>
      </p:pic>
      <p:pic>
        <p:nvPicPr>
          <p:cNvPr id="7" name="Picture 3" descr="C:\Users\user34\AppData\Local\Microsoft\Windows\Temporary Internet Files\Content.Outlook\JCJUU3M1\YPAN Logo.jpg"/>
          <p:cNvPicPr>
            <a:picLocks noChangeAspect="1" noChangeArrowheads="1"/>
          </p:cNvPicPr>
          <p:nvPr/>
        </p:nvPicPr>
        <p:blipFill>
          <a:blip r:embed="rId5" cstate="print"/>
          <a:srcRect/>
          <a:stretch>
            <a:fillRect/>
          </a:stretch>
        </p:blipFill>
        <p:spPr bwMode="auto">
          <a:xfrm>
            <a:off x="2076230" y="5847020"/>
            <a:ext cx="2204217" cy="503297"/>
          </a:xfrm>
          <a:prstGeom prst="rect">
            <a:avLst/>
          </a:prstGeom>
          <a:noFill/>
        </p:spPr>
      </p:pic>
      <p:pic>
        <p:nvPicPr>
          <p:cNvPr id="8" name="Picture 4" descr="C:\Users\user34\AppData\Local\Microsoft\Windows\Temporary Internet Files\Content.Outlook\JCJUU3M1\logo_espa (2).jpg"/>
          <p:cNvPicPr>
            <a:picLocks noChangeAspect="1" noChangeArrowheads="1"/>
          </p:cNvPicPr>
          <p:nvPr/>
        </p:nvPicPr>
        <p:blipFill>
          <a:blip r:embed="rId6" cstate="print"/>
          <a:srcRect/>
          <a:stretch>
            <a:fillRect/>
          </a:stretch>
        </p:blipFill>
        <p:spPr bwMode="auto">
          <a:xfrm>
            <a:off x="7362643" y="5767078"/>
            <a:ext cx="1100639" cy="715636"/>
          </a:xfrm>
          <a:prstGeom prst="rect">
            <a:avLst/>
          </a:prstGeom>
          <a:noFill/>
        </p:spPr>
      </p:pic>
      <p:pic>
        <p:nvPicPr>
          <p:cNvPr id="9" name="Picture 5" descr="Z:\12 MARKETING\1 COMPANIES_BRANDS\ERMAFIRST\EPAN-LOGOS FINALplagioN.jpg"/>
          <p:cNvPicPr>
            <a:picLocks noChangeAspect="1" noChangeArrowheads="1"/>
          </p:cNvPicPr>
          <p:nvPr/>
        </p:nvPicPr>
        <p:blipFill>
          <a:blip r:embed="rId7" cstate="print"/>
          <a:srcRect/>
          <a:stretch>
            <a:fillRect/>
          </a:stretch>
        </p:blipFill>
        <p:spPr bwMode="auto">
          <a:xfrm>
            <a:off x="5148064" y="5653032"/>
            <a:ext cx="1356034" cy="812915"/>
          </a:xfrm>
          <a:prstGeom prst="rect">
            <a:avLst/>
          </a:prstGeom>
          <a:noFill/>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4.2|12.7|0.9|10.1|1|6.2|0.6|6.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2078</TotalTime>
  <Words>447</Words>
  <Application>Microsoft Office PowerPoint</Application>
  <PresentationFormat>On-screen Show (4:3)</PresentationFormat>
  <Paragraphs>99</Paragraphs>
  <Slides>10</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Office Theme</vt:lpstr>
      <vt:lpstr>Acrobat Document</vt:lpstr>
      <vt:lpstr>  </vt:lpstr>
      <vt:lpstr>ERMA FIRST  ESK Engineering Solutions S.A</vt:lpstr>
      <vt:lpstr>Περιβαλλοντικές απειλές σε νούμερα παράδειγμα: Ballast Water Management and Sediment control convention </vt:lpstr>
      <vt:lpstr>PowerPoint Presentation</vt:lpstr>
      <vt:lpstr> Ιστορική αναδρομή συνθήκης  vs ERMA FIRST  </vt:lpstr>
      <vt:lpstr>Εικόνα Αγοράς Ballast Water</vt:lpstr>
      <vt:lpstr>PowerPoint Presentation</vt:lpstr>
      <vt:lpstr>Στόχοι Προγράμματος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ERMA FIRST BWT Forum</dc:title>
  <dc:creator>K. Stampedakis</dc:creator>
  <cp:lastModifiedBy>Konstantinos Stampedakis</cp:lastModifiedBy>
  <cp:revision>199</cp:revision>
  <dcterms:created xsi:type="dcterms:W3CDTF">2011-09-24T13:58:37Z</dcterms:created>
  <dcterms:modified xsi:type="dcterms:W3CDTF">2014-09-17T15:08:21Z</dcterms:modified>
</cp:coreProperties>
</file>